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dirty="0" smtClean="0"/>
            <a:t>Урок 2.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26276" y="2825876"/>
            <a:ext cx="4397064" cy="290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atin typeface="Georgia" pitchFamily="18" charset="0"/>
              </a:rPr>
              <a:t>Топонимика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Топонимика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Что такое имя собственное?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Какие виды имён собственных вы знаете?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7978" y="1357298"/>
            <a:ext cx="3447449" cy="304966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161516" y="169501"/>
            <a:ext cx="838584" cy="5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85786" y="4643446"/>
            <a:ext cx="285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en-US" dirty="0" smtClean="0"/>
              <a:t> </a:t>
            </a:r>
            <a:r>
              <a:rPr lang="ru-RU" dirty="0" smtClean="0"/>
              <a:t>А.В. Кольцову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Топонимика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Что такое топонимика</a:t>
            </a: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Топонимика</a:t>
            </a:r>
            <a:r>
              <a:rPr lang="ru-RU" sz="2000" i="1" dirty="0" smtClean="0">
                <a:latin typeface="Georgia" pitchFamily="18" charset="0"/>
              </a:rPr>
              <a:t> – наука о географических названиях, об их происхождении, значении, развитии и использовании.</a:t>
            </a:r>
          </a:p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Топ</a:t>
            </a:r>
            <a:r>
              <a:rPr lang="en-US" sz="2000" b="1" i="1" dirty="0" smtClean="0">
                <a:latin typeface="Georgia"/>
              </a:rPr>
              <a:t>ó</a:t>
            </a:r>
            <a:r>
              <a:rPr lang="ru-RU" sz="2000" b="1" i="1" dirty="0" err="1" smtClean="0">
                <a:latin typeface="Georgia" pitchFamily="18" charset="0"/>
              </a:rPr>
              <a:t>нимы</a:t>
            </a:r>
            <a:r>
              <a:rPr lang="ru-RU" sz="2000" b="1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– это географические названия.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Топонимы перечислены в специальных </a:t>
            </a:r>
            <a:r>
              <a:rPr lang="ru-RU" sz="2000" b="1" i="1" dirty="0" smtClean="0">
                <a:latin typeface="Georgia" pitchFamily="18" charset="0"/>
              </a:rPr>
              <a:t>топонимических словарях</a:t>
            </a:r>
            <a:r>
              <a:rPr lang="ru-RU" sz="2000" i="1" dirty="0" smtClean="0">
                <a:latin typeface="Georgia" pitchFamily="18" charset="0"/>
              </a:rPr>
              <a:t>.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1146" y="1776237"/>
            <a:ext cx="3581113" cy="2211787"/>
          </a:xfrm>
        </p:spPr>
      </p:pic>
      <p:sp>
        <p:nvSpPr>
          <p:cNvPr id="6" name="TextBox 5"/>
          <p:cNvSpPr txBox="1"/>
          <p:nvPr/>
        </p:nvSpPr>
        <p:spPr>
          <a:xfrm>
            <a:off x="1099716" y="4643446"/>
            <a:ext cx="318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Вид на реку </a:t>
            </a:r>
            <a:r>
              <a:rPr lang="ru-RU" dirty="0" smtClean="0"/>
              <a:t>Воронеж. </a:t>
            </a:r>
          </a:p>
          <a:p>
            <a:pPr algn="ctr"/>
            <a:r>
              <a:rPr lang="ru-RU" dirty="0" smtClean="0"/>
              <a:t>Фотография начала </a:t>
            </a:r>
            <a:r>
              <a:rPr lang="en-US" dirty="0" smtClean="0"/>
              <a:t>XX</a:t>
            </a:r>
            <a:r>
              <a:rPr lang="ru-RU" dirty="0" smtClean="0"/>
              <a:t>века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161516" y="169501"/>
            <a:ext cx="838584" cy="5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Топонимика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286248" y="571480"/>
            <a:ext cx="4714908" cy="6072230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Как появляются географические названия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Можно назвать географический объект именем нарицательным (Река, Гора).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Прибавить слово-признак (красный, большой, новый).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Взять готовое название.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Назвать объект в честь первооткрывателя или другого человека.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Назвать объект по имени Святого или </a:t>
            </a:r>
            <a:r>
              <a:rPr lang="ru-RU" sz="2000" i="1" dirty="0" smtClean="0">
                <a:latin typeface="Georgia" pitchFamily="18" charset="0"/>
              </a:rPr>
              <a:t>названию </a:t>
            </a:r>
            <a:r>
              <a:rPr lang="ru-RU" sz="2000" i="1" dirty="0" smtClean="0">
                <a:latin typeface="Georgia" pitchFamily="18" charset="0"/>
              </a:rPr>
              <a:t>праздника.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Некоторые названия появляются в результате ошибок.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Выберите из </a:t>
            </a:r>
            <a:r>
              <a:rPr lang="ru-RU" sz="2000" i="1" dirty="0" smtClean="0">
                <a:latin typeface="Georgia" pitchFamily="18" charset="0"/>
              </a:rPr>
              <a:t>текста </a:t>
            </a:r>
            <a:r>
              <a:rPr lang="ru-RU" sz="2000" i="1" dirty="0" smtClean="0">
                <a:latin typeface="Georgia" pitchFamily="18" charset="0"/>
              </a:rPr>
              <a:t>учебника примеры названий разных типов.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655267"/>
            <a:ext cx="3703743" cy="2453729"/>
          </a:xfrm>
        </p:spPr>
      </p:pic>
      <p:sp>
        <p:nvSpPr>
          <p:cNvPr id="6" name="TextBox 5"/>
          <p:cNvSpPr txBox="1"/>
          <p:nvPr/>
        </p:nvSpPr>
        <p:spPr>
          <a:xfrm>
            <a:off x="714348" y="4500570"/>
            <a:ext cx="3259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Улица Большая </a:t>
            </a:r>
            <a:r>
              <a:rPr lang="ru-RU" dirty="0" smtClean="0"/>
              <a:t>Дворянская.</a:t>
            </a:r>
          </a:p>
          <a:p>
            <a:pPr algn="ctr"/>
            <a:r>
              <a:rPr lang="ru-RU" dirty="0" smtClean="0"/>
              <a:t>Ныне Проспект Революции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161516" y="169501"/>
            <a:ext cx="838584" cy="5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Топонимика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Как появляются географические названия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Названия могут существовать тысячи лет без изменений, а могут меняться очень часто.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Многие иностранные названия </a:t>
            </a:r>
            <a:r>
              <a:rPr lang="ru-RU" sz="2000" i="1" dirty="0" smtClean="0">
                <a:latin typeface="Georgia" pitchFamily="18" charset="0"/>
              </a:rPr>
              <a:t>иногда </a:t>
            </a:r>
            <a:r>
              <a:rPr lang="ru-RU" sz="2000" i="1" dirty="0" smtClean="0">
                <a:latin typeface="Georgia" pitchFamily="18" charset="0"/>
              </a:rPr>
              <a:t>до </a:t>
            </a:r>
            <a:r>
              <a:rPr lang="ru-RU" sz="2000" i="1" dirty="0" smtClean="0">
                <a:latin typeface="Georgia" pitchFamily="18" charset="0"/>
              </a:rPr>
              <a:t>неузнаваемости изменяются </a:t>
            </a:r>
            <a:r>
              <a:rPr lang="ru-RU" sz="2000" i="1" dirty="0" smtClean="0">
                <a:latin typeface="Georgia" pitchFamily="18" charset="0"/>
              </a:rPr>
              <a:t>в русском языке.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650637"/>
            <a:ext cx="3703743" cy="2462989"/>
          </a:xfrm>
        </p:spPr>
      </p:pic>
      <p:sp>
        <p:nvSpPr>
          <p:cNvPr id="6" name="TextBox 5"/>
          <p:cNvSpPr txBox="1"/>
          <p:nvPr/>
        </p:nvSpPr>
        <p:spPr>
          <a:xfrm>
            <a:off x="1285852" y="4500570"/>
            <a:ext cx="33443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Воронеж.</a:t>
            </a:r>
          </a:p>
          <a:p>
            <a:pPr algn="ctr"/>
            <a:r>
              <a:rPr lang="ru-RU" dirty="0" smtClean="0"/>
              <a:t>Улица </a:t>
            </a:r>
            <a:r>
              <a:rPr lang="ru-RU" dirty="0" err="1" smtClean="0"/>
              <a:t>Старо-Московская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(сейчас улица Карла Маркса)</a:t>
            </a:r>
            <a:endParaRPr lang="ru-RU" dirty="0"/>
          </a:p>
        </p:txBody>
      </p:sp>
      <p:pic>
        <p:nvPicPr>
          <p:cNvPr id="9" name="Рисунок 8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161516" y="169501"/>
            <a:ext cx="838584" cy="5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появлялись имена и каково было их назначение?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топонимика? Приведите примеры топ</a:t>
            </a:r>
            <a:r>
              <a:rPr lang="en-US" sz="2000" i="1" dirty="0" smtClean="0">
                <a:latin typeface="Georgia"/>
              </a:rPr>
              <a:t>ó</a:t>
            </a:r>
            <a:r>
              <a:rPr lang="ru-RU" sz="2000" i="1" dirty="0" err="1" smtClean="0">
                <a:latin typeface="Georgia" pitchFamily="18" charset="0"/>
              </a:rPr>
              <a:t>нимов</a:t>
            </a:r>
            <a:r>
              <a:rPr lang="ru-RU" sz="2000" i="1" dirty="0" smtClean="0">
                <a:latin typeface="Georgia" pitchFamily="18" charset="0"/>
              </a:rPr>
              <a:t>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появляются новые топ</a:t>
            </a:r>
            <a:r>
              <a:rPr lang="en-US" sz="2000" i="1" dirty="0" smtClean="0">
                <a:latin typeface="Georgia"/>
              </a:rPr>
              <a:t>ó</a:t>
            </a:r>
            <a:r>
              <a:rPr lang="ru-RU" sz="2000" i="1" dirty="0" err="1" smtClean="0">
                <a:latin typeface="Georgia" pitchFamily="18" charset="0"/>
              </a:rPr>
              <a:t>нимы</a:t>
            </a:r>
            <a:r>
              <a:rPr lang="ru-RU" sz="2000" i="1" dirty="0" smtClean="0">
                <a:latin typeface="Georgia" pitchFamily="18" charset="0"/>
              </a:rPr>
              <a:t>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топ</a:t>
            </a:r>
            <a:r>
              <a:rPr lang="en-US" sz="2000" i="1" dirty="0" smtClean="0">
                <a:latin typeface="Georgia"/>
              </a:rPr>
              <a:t>ó</a:t>
            </a:r>
            <a:r>
              <a:rPr lang="ru-RU" sz="2000" i="1" dirty="0" err="1" smtClean="0">
                <a:latin typeface="Georgia" pitchFamily="18" charset="0"/>
              </a:rPr>
              <a:t>нимы</a:t>
            </a:r>
            <a:r>
              <a:rPr lang="ru-RU" sz="2000" i="1" dirty="0" smtClean="0">
                <a:latin typeface="Georgia" pitchFamily="18" charset="0"/>
              </a:rPr>
              <a:t> чаще других подвержены изменениям, а какие наиболее устойчивы?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необходимо учитывать, выясняя историю происхождения топ</a:t>
            </a:r>
            <a:r>
              <a:rPr lang="en-US" sz="2000" i="1" dirty="0" smtClean="0">
                <a:latin typeface="Georgia"/>
              </a:rPr>
              <a:t>ó</a:t>
            </a:r>
            <a:r>
              <a:rPr lang="ru-RU" sz="2000" i="1" dirty="0" err="1" smtClean="0">
                <a:latin typeface="Georgia" pitchFamily="18" charset="0"/>
              </a:rPr>
              <a:t>нима</a:t>
            </a:r>
            <a:r>
              <a:rPr lang="ru-RU" sz="2000" i="1" dirty="0" smtClean="0">
                <a:latin typeface="Georgia" pitchFamily="18" charset="0"/>
              </a:rPr>
              <a:t>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Топонимика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161516" y="169501"/>
            <a:ext cx="838584" cy="5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235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Топонимика</vt:lpstr>
      <vt:lpstr>Топонимика</vt:lpstr>
      <vt:lpstr>Топонимика</vt:lpstr>
      <vt:lpstr>Топонимика</vt:lpstr>
      <vt:lpstr>Топонимика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66</cp:revision>
  <dcterms:created xsi:type="dcterms:W3CDTF">2014-11-28T17:41:41Z</dcterms:created>
  <dcterms:modified xsi:type="dcterms:W3CDTF">2015-01-08T20:08:20Z</dcterms:modified>
</cp:coreProperties>
</file>