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9" r:id="rId4"/>
    <p:sldId id="263" r:id="rId5"/>
    <p:sldId id="266" r:id="rId6"/>
    <p:sldId id="265" r:id="rId7"/>
    <p:sldId id="267" r:id="rId8"/>
    <p:sldId id="268" r:id="rId9"/>
    <p:sldId id="269" r:id="rId10"/>
    <p:sldId id="270" r:id="rId11"/>
    <p:sldId id="271" r:id="rId12"/>
    <p:sldId id="260" r:id="rId1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66"/>
    <a:srgbClr val="99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Objects="1"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35501F-8EDF-47F0-ADDC-C6A368A84F9B}" type="doc">
      <dgm:prSet loTypeId="urn:microsoft.com/office/officeart/2005/8/layout/target3" loCatId="relationship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0D27236E-0F48-442E-BEB2-C7DC34754491}">
      <dgm:prSet/>
      <dgm:spPr/>
      <dgm:t>
        <a:bodyPr/>
        <a:lstStyle/>
        <a:p>
          <a:pPr rtl="0"/>
          <a:r>
            <a:rPr lang="ru-RU" b="1" dirty="0" smtClean="0"/>
            <a:t>Урок 4.</a:t>
          </a:r>
          <a:endParaRPr lang="ru-RU" dirty="0"/>
        </a:p>
      </dgm:t>
    </dgm:pt>
    <dgm:pt modelId="{46F0C737-2555-4008-B8D2-0177D66F9458}" type="parTrans" cxnId="{2A73B651-8EFC-4B67-8415-2A48C1FDB5BF}">
      <dgm:prSet/>
      <dgm:spPr/>
      <dgm:t>
        <a:bodyPr/>
        <a:lstStyle/>
        <a:p>
          <a:endParaRPr lang="ru-RU"/>
        </a:p>
      </dgm:t>
    </dgm:pt>
    <dgm:pt modelId="{5A799A96-7730-4007-B4A2-3C25B0924C72}" type="sibTrans" cxnId="{2A73B651-8EFC-4B67-8415-2A48C1FDB5BF}">
      <dgm:prSet/>
      <dgm:spPr/>
      <dgm:t>
        <a:bodyPr/>
        <a:lstStyle/>
        <a:p>
          <a:endParaRPr lang="ru-RU"/>
        </a:p>
      </dgm:t>
    </dgm:pt>
    <dgm:pt modelId="{5C1C34B5-0B4C-44F2-A1F1-30D301306EE5}" type="pres">
      <dgm:prSet presAssocID="{5635501F-8EDF-47F0-ADDC-C6A368A84F9B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A11A19F-DAA5-4EB7-89B5-89432E8A40EB}" type="pres">
      <dgm:prSet presAssocID="{0D27236E-0F48-442E-BEB2-C7DC34754491}" presName="circle1" presStyleLbl="node1" presStyleIdx="0" presStyleCnt="1"/>
      <dgm:spPr/>
    </dgm:pt>
    <dgm:pt modelId="{E08D0A24-6C9F-4F0C-9C03-79D35E22BFF3}" type="pres">
      <dgm:prSet presAssocID="{0D27236E-0F48-442E-BEB2-C7DC34754491}" presName="space" presStyleCnt="0"/>
      <dgm:spPr/>
    </dgm:pt>
    <dgm:pt modelId="{14697259-F0DC-45E0-81CF-60DC04E6C14F}" type="pres">
      <dgm:prSet presAssocID="{0D27236E-0F48-442E-BEB2-C7DC34754491}" presName="rect1" presStyleLbl="alignAcc1" presStyleIdx="0" presStyleCnt="1"/>
      <dgm:spPr/>
      <dgm:t>
        <a:bodyPr/>
        <a:lstStyle/>
        <a:p>
          <a:endParaRPr lang="ru-RU"/>
        </a:p>
      </dgm:t>
    </dgm:pt>
    <dgm:pt modelId="{01769341-0C68-4335-924E-3AA09362BF14}" type="pres">
      <dgm:prSet presAssocID="{0D27236E-0F48-442E-BEB2-C7DC34754491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A73B651-8EFC-4B67-8415-2A48C1FDB5BF}" srcId="{5635501F-8EDF-47F0-ADDC-C6A368A84F9B}" destId="{0D27236E-0F48-442E-BEB2-C7DC34754491}" srcOrd="0" destOrd="0" parTransId="{46F0C737-2555-4008-B8D2-0177D66F9458}" sibTransId="{5A799A96-7730-4007-B4A2-3C25B0924C72}"/>
    <dgm:cxn modelId="{6A7EB8A1-1AB9-4359-A4BF-41FFE1412123}" type="presOf" srcId="{0D27236E-0F48-442E-BEB2-C7DC34754491}" destId="{14697259-F0DC-45E0-81CF-60DC04E6C14F}" srcOrd="0" destOrd="0" presId="urn:microsoft.com/office/officeart/2005/8/layout/target3"/>
    <dgm:cxn modelId="{C204F98B-F4A9-4F4A-902A-512E2CD770A3}" type="presOf" srcId="{5635501F-8EDF-47F0-ADDC-C6A368A84F9B}" destId="{5C1C34B5-0B4C-44F2-A1F1-30D301306EE5}" srcOrd="0" destOrd="0" presId="urn:microsoft.com/office/officeart/2005/8/layout/target3"/>
    <dgm:cxn modelId="{4E9FEA0F-EF9A-4FFD-9913-5E86FC33C377}" type="presOf" srcId="{0D27236E-0F48-442E-BEB2-C7DC34754491}" destId="{01769341-0C68-4335-924E-3AA09362BF14}" srcOrd="1" destOrd="0" presId="urn:microsoft.com/office/officeart/2005/8/layout/target3"/>
    <dgm:cxn modelId="{CB1543AA-DE87-4BCC-9D60-530A1C1AA18D}" type="presParOf" srcId="{5C1C34B5-0B4C-44F2-A1F1-30D301306EE5}" destId="{BA11A19F-DAA5-4EB7-89B5-89432E8A40EB}" srcOrd="0" destOrd="0" presId="urn:microsoft.com/office/officeart/2005/8/layout/target3"/>
    <dgm:cxn modelId="{0F84F690-9491-41A4-8F4A-7A0E0A8ACF0D}" type="presParOf" srcId="{5C1C34B5-0B4C-44F2-A1F1-30D301306EE5}" destId="{E08D0A24-6C9F-4F0C-9C03-79D35E22BFF3}" srcOrd="1" destOrd="0" presId="urn:microsoft.com/office/officeart/2005/8/layout/target3"/>
    <dgm:cxn modelId="{FDE22FA8-A2A5-4624-8620-98C778EC84E1}" type="presParOf" srcId="{5C1C34B5-0B4C-44F2-A1F1-30D301306EE5}" destId="{14697259-F0DC-45E0-81CF-60DC04E6C14F}" srcOrd="2" destOrd="0" presId="urn:microsoft.com/office/officeart/2005/8/layout/target3"/>
    <dgm:cxn modelId="{E0753F0D-E8AB-4595-9A7F-A2973255B96D}" type="presParOf" srcId="{5C1C34B5-0B4C-44F2-A1F1-30D301306EE5}" destId="{01769341-0C68-4335-924E-3AA09362BF14}" srcOrd="3" destOrd="0" presId="urn:microsoft.com/office/officeart/2005/8/layout/target3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CFA82-3A4F-4863-BF7C-258538DE4D84}" type="datetimeFigureOut">
              <a:rPr lang="ru-RU"/>
              <a:pPr>
                <a:defRPr/>
              </a:pPr>
              <a:t>10.01.2015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492AC-48D7-4F7E-9053-FD5B5D33AC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DA8D6-A20F-4DC8-A9D8-9ECF5602C370}" type="datetimeFigureOut">
              <a:rPr lang="ru-RU"/>
              <a:pPr>
                <a:defRPr/>
              </a:pPr>
              <a:t>10.01.2015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3BA0D-CA0E-4EA2-84DE-6A96A100B9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C64BA-AFAB-4C46-AEF4-11D1965E5593}" type="datetimeFigureOut">
              <a:rPr lang="ru-RU"/>
              <a:pPr>
                <a:defRPr/>
              </a:pPr>
              <a:t>10.01.2015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AEF13-C1D2-4DAB-86B1-EF3F5BF677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99EF7-6149-4787-B88A-B9BE7B87D5A7}" type="datetimeFigureOut">
              <a:rPr lang="ru-RU"/>
              <a:pPr>
                <a:defRPr/>
              </a:pPr>
              <a:t>10.01.2015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CBFC1-E480-4C35-ADC5-BC4EC9F285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92F6B-4546-4FCB-AD74-002BBBACE6F5}" type="datetimeFigureOut">
              <a:rPr lang="ru-RU"/>
              <a:pPr>
                <a:defRPr/>
              </a:pPr>
              <a:t>10.01.2015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2FD60-078E-4AB7-8C82-ADF9B32E09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81F88-AAA5-43D1-9744-A7AF4A975912}" type="datetimeFigureOut">
              <a:rPr lang="ru-RU"/>
              <a:pPr>
                <a:defRPr/>
              </a:pPr>
              <a:t>10.01.2015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D0E52-C669-4827-9797-55CE12C05D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C0E66-BF6B-4190-BC59-812483656C40}" type="datetimeFigureOut">
              <a:rPr lang="ru-RU"/>
              <a:pPr>
                <a:defRPr/>
              </a:pPr>
              <a:t>10.01.2015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E620E-01FA-4DB8-9B80-7EF026D967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DD976-258B-48ED-8C64-A40FAB855418}" type="datetimeFigureOut">
              <a:rPr lang="ru-RU"/>
              <a:pPr>
                <a:defRPr/>
              </a:pPr>
              <a:t>10.01.2015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04C09-D034-4032-B4CE-EC1E2B4E14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ADDAB-52FE-4426-AFE3-2AE398E51132}" type="datetimeFigureOut">
              <a:rPr lang="ru-RU"/>
              <a:pPr>
                <a:defRPr/>
              </a:pPr>
              <a:t>10.01.2015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B76A8-D2B9-49EB-9175-DA4A40AF5B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E1525-107A-4AA2-A4CA-548678E51098}" type="datetimeFigureOut">
              <a:rPr lang="ru-RU"/>
              <a:pPr>
                <a:defRPr/>
              </a:pPr>
              <a:t>10.01.2015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03704-046F-40D6-9654-46A2792162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05D8B-AF0A-4BD6-BB8B-5862BCE987EE}" type="datetimeFigureOut">
              <a:rPr lang="ru-RU"/>
              <a:pPr>
                <a:defRPr/>
              </a:pPr>
              <a:t>10.01.2015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35D41-D01A-44AD-A048-B2DDCB58B7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D405756-35AE-4A05-9183-97C43BAC47A9}" type="datetimeFigureOut">
              <a:rPr lang="ru-RU"/>
              <a:pPr>
                <a:defRPr/>
              </a:pPr>
              <a:t>10.01.2015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DCDF49C-EA89-408A-AD85-9EF5CF98F4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6" descr="12_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948791" y="2861361"/>
            <a:ext cx="4552035" cy="2836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graphicFrame>
        <p:nvGraphicFramePr>
          <p:cNvPr id="7" name="Схема 6"/>
          <p:cNvGraphicFramePr/>
          <p:nvPr/>
        </p:nvGraphicFramePr>
        <p:xfrm>
          <a:off x="6172230" y="3500438"/>
          <a:ext cx="2757488" cy="714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5250" y="142875"/>
            <a:ext cx="1284288" cy="18573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6396335"/>
            <a:ext cx="2847382" cy="4616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prstMaterial="plastic">
            <a:bevelT w="165100" prst="coolSlant"/>
          </a:sp3d>
        </p:spPr>
        <p:txBody>
          <a:bodyPr wrap="none">
            <a:spAutoFit/>
            <a:sp3d>
              <a:bevelT w="12700" h="82550"/>
              <a:bevelB w="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www.</a:t>
            </a:r>
            <a:r>
              <a:rPr lang="ru-RU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2D05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край36.рф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44" y="428604"/>
            <a:ext cx="7772400" cy="2071702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800" b="1" dirty="0" smtClean="0">
                <a:latin typeface="Georgia" pitchFamily="18" charset="0"/>
              </a:rPr>
              <a:t>Генеалогия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1000100" y="71414"/>
            <a:ext cx="814393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Генеалогия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61516" y="928670"/>
            <a:ext cx="8768202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Родословный словарь</a:t>
            </a:r>
          </a:p>
          <a:p>
            <a:r>
              <a:rPr lang="ru-RU" sz="2000" dirty="0" smtClean="0"/>
              <a:t>Род – ряд поколений, происходящих от одного предка, а также вообще поколение.</a:t>
            </a:r>
            <a:br>
              <a:rPr lang="ru-RU" sz="2000" dirty="0" smtClean="0"/>
            </a:br>
            <a:r>
              <a:rPr lang="ru-RU" sz="2000" dirty="0" smtClean="0"/>
              <a:t>Родина – отечество, родная страна; место рождения; место возникновения чего-либо.</a:t>
            </a:r>
            <a:br>
              <a:rPr lang="ru-RU" sz="2000" dirty="0" smtClean="0"/>
            </a:br>
            <a:r>
              <a:rPr lang="ru-RU" sz="2000" dirty="0" smtClean="0"/>
              <a:t>Родители – отец и мать по отношению к детям.</a:t>
            </a:r>
            <a:br>
              <a:rPr lang="ru-RU" sz="2000" dirty="0" smtClean="0"/>
            </a:br>
            <a:r>
              <a:rPr lang="ru-RU" sz="2000" dirty="0" smtClean="0"/>
              <a:t>Родич – член рода, то же, что и родственник.</a:t>
            </a:r>
            <a:br>
              <a:rPr lang="ru-RU" sz="2000" dirty="0" smtClean="0"/>
            </a:br>
            <a:r>
              <a:rPr lang="ru-RU" sz="2000" dirty="0" smtClean="0"/>
              <a:t>Родня – то же, что родственник или родственница.</a:t>
            </a:r>
            <a:br>
              <a:rPr lang="ru-RU" sz="2000" dirty="0" smtClean="0"/>
            </a:br>
            <a:r>
              <a:rPr lang="ru-RU" sz="2000" dirty="0" smtClean="0"/>
              <a:t>Родственник – тот, кто находится в родстве с кем-нибудь.</a:t>
            </a:r>
            <a:br>
              <a:rPr lang="ru-RU" sz="2000" dirty="0" smtClean="0"/>
            </a:br>
            <a:r>
              <a:rPr lang="ru-RU" sz="2000" dirty="0" smtClean="0"/>
              <a:t>Родоначальник – предок, от которого ведёт своё начало род.</a:t>
            </a:r>
          </a:p>
          <a:p>
            <a:r>
              <a:rPr lang="ru-RU" sz="2000" dirty="0" smtClean="0"/>
              <a:t>Сват – родитель одного из супругов по отношению к родителям другого супруга. В последнее время термин используется шире. Сватами называют друг друга все родственники мужа по отношению ко всем родственникам жены и наоборот (сват / сватья, сваха).</a:t>
            </a:r>
            <a:br>
              <a:rPr lang="ru-RU" sz="2000" dirty="0" smtClean="0"/>
            </a:br>
            <a:r>
              <a:rPr lang="ru-RU" sz="2000" dirty="0" smtClean="0"/>
              <a:t>Свекровь – мать мужа.</a:t>
            </a:r>
            <a:br>
              <a:rPr lang="ru-RU" sz="2000" dirty="0" smtClean="0"/>
            </a:br>
            <a:r>
              <a:rPr lang="ru-RU" sz="2000" dirty="0" smtClean="0"/>
              <a:t>Свояк – муж свояченицы.</a:t>
            </a:r>
            <a:br>
              <a:rPr lang="ru-RU" sz="2000" dirty="0" smtClean="0"/>
            </a:br>
            <a:r>
              <a:rPr lang="ru-RU" sz="2000" dirty="0" smtClean="0"/>
              <a:t>Свояченица – сестра жены.</a:t>
            </a:r>
            <a:br>
              <a:rPr lang="ru-RU" sz="2000" dirty="0" smtClean="0"/>
            </a:br>
            <a:r>
              <a:rPr lang="ru-RU" sz="2000" dirty="0" smtClean="0"/>
              <a:t>Свёкор – отец мужа.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5" name="Рисунок 4" descr="12_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 flipH="1">
            <a:off x="161516" y="185477"/>
            <a:ext cx="838584" cy="522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1000100" y="71414"/>
            <a:ext cx="814393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Генеалогия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61516" y="928670"/>
            <a:ext cx="8768202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Родословный словарь</a:t>
            </a:r>
          </a:p>
          <a:p>
            <a:r>
              <a:rPr lang="ru-RU" sz="2000" dirty="0" smtClean="0"/>
              <a:t>Семья – группа живущих вместе родственников (муж и жена, родители с детьми). </a:t>
            </a:r>
          </a:p>
          <a:p>
            <a:r>
              <a:rPr lang="ru-RU" sz="2000" dirty="0" smtClean="0"/>
              <a:t>Сестра – дочь тех же родителей или одного из них по отношению к другим детям.</a:t>
            </a:r>
            <a:br>
              <a:rPr lang="ru-RU" sz="2000" dirty="0" smtClean="0"/>
            </a:br>
            <a:r>
              <a:rPr lang="ru-RU" sz="2000" dirty="0" smtClean="0"/>
              <a:t>Сноха – жена сына по отношению к его отцу.</a:t>
            </a:r>
            <a:br>
              <a:rPr lang="ru-RU" sz="2000" dirty="0" smtClean="0"/>
            </a:br>
            <a:r>
              <a:rPr lang="ru-RU" sz="2000" dirty="0" smtClean="0"/>
              <a:t>Супруг – то же, что муж; муж и жена (супруги).</a:t>
            </a:r>
            <a:br>
              <a:rPr lang="ru-RU" sz="2000" dirty="0" smtClean="0"/>
            </a:br>
            <a:r>
              <a:rPr lang="ru-RU" sz="2000" dirty="0" smtClean="0"/>
              <a:t>Супруга – то же</a:t>
            </a:r>
            <a:r>
              <a:rPr lang="ru-RU" sz="2000" dirty="0" smtClean="0"/>
              <a:t>,</a:t>
            </a:r>
            <a:r>
              <a:rPr lang="en-US" sz="2000" dirty="0" smtClean="0"/>
              <a:t> </a:t>
            </a:r>
            <a:r>
              <a:rPr lang="ru-RU" sz="2000" dirty="0" smtClean="0"/>
              <a:t>что </a:t>
            </a:r>
            <a:r>
              <a:rPr lang="ru-RU" sz="2000" dirty="0" smtClean="0"/>
              <a:t>и жена.</a:t>
            </a:r>
            <a:br>
              <a:rPr lang="ru-RU" sz="2000" dirty="0" smtClean="0"/>
            </a:br>
            <a:r>
              <a:rPr lang="ru-RU" sz="2000" dirty="0" smtClean="0"/>
              <a:t>Супружество – брак, брачная жизнь.</a:t>
            </a:r>
            <a:br>
              <a:rPr lang="ru-RU" sz="2000" dirty="0" smtClean="0"/>
            </a:br>
            <a:r>
              <a:rPr lang="ru-RU" sz="2000" dirty="0" smtClean="0"/>
              <a:t>Тесть – отец жены.</a:t>
            </a:r>
            <a:br>
              <a:rPr lang="ru-RU" sz="2000" dirty="0" smtClean="0"/>
            </a:br>
            <a:r>
              <a:rPr lang="ru-RU" sz="2000" dirty="0" smtClean="0"/>
              <a:t>Тётя – сестра отца или матери, а также жена дяди.</a:t>
            </a:r>
            <a:br>
              <a:rPr lang="ru-RU" sz="2000" dirty="0" smtClean="0"/>
            </a:br>
            <a:r>
              <a:rPr lang="ru-RU" sz="2000" dirty="0" smtClean="0"/>
              <a:t>Тёща – мать жены.</a:t>
            </a:r>
            <a:br>
              <a:rPr lang="ru-RU" sz="2000" dirty="0" smtClean="0"/>
            </a:br>
            <a:r>
              <a:rPr lang="ru-RU" sz="2000" dirty="0" smtClean="0"/>
              <a:t>Шурин – брат жены. 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5" name="Рисунок 4" descr="12_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 flipH="1">
            <a:off x="161516" y="185477"/>
            <a:ext cx="838584" cy="522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571472" y="1214422"/>
            <a:ext cx="8429684" cy="5000660"/>
          </a:xfrm>
        </p:spPr>
        <p:txBody>
          <a:bodyPr/>
          <a:lstStyle/>
          <a:p>
            <a:pPr>
              <a:buNone/>
            </a:pPr>
            <a:r>
              <a:rPr lang="ru-RU" sz="2200" b="1" i="1" dirty="0" smtClean="0">
                <a:latin typeface="Georgia" pitchFamily="18" charset="0"/>
              </a:rPr>
              <a:t>Вопросы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Что такое генеалогия? Что входит в понятие «родословная семьи»?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Почему так важна память об истории своего рода?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Кто и почему изначально был заинтересован в составлении своей родословной?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 Какие существуют способы составления родословной?</a:t>
            </a:r>
          </a:p>
          <a:p>
            <a:pPr marL="114300" indent="-457200">
              <a:buFont typeface="+mj-lt"/>
              <a:buAutoNum type="arabicPeriod"/>
            </a:pPr>
            <a:endParaRPr lang="ru-RU" sz="2000" i="1" dirty="0" smtClean="0">
              <a:latin typeface="Georgia" pitchFamily="18" charset="0"/>
            </a:endParaRPr>
          </a:p>
          <a:p>
            <a:pPr marL="114300" indent="-457200">
              <a:buNone/>
            </a:pPr>
            <a:r>
              <a:rPr lang="ru-RU" sz="2200" b="1" i="1" dirty="0" smtClean="0">
                <a:latin typeface="Georgia" pitchFamily="18" charset="0"/>
              </a:rPr>
              <a:t>Творческие задания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Попробуйте составить родословное древо и семейный </a:t>
            </a:r>
            <a:r>
              <a:rPr lang="ru-RU" sz="2000" i="1" dirty="0" err="1" smtClean="0">
                <a:latin typeface="Georgia" pitchFamily="18" charset="0"/>
              </a:rPr>
              <a:t>родословник</a:t>
            </a:r>
            <a:r>
              <a:rPr lang="ru-RU" sz="2000" i="1" dirty="0" smtClean="0">
                <a:latin typeface="Georgia" pitchFamily="18" charset="0"/>
              </a:rPr>
              <a:t> своей семьи. </a:t>
            </a:r>
          </a:p>
          <a:p>
            <a:pPr marL="114300" indent="-457200">
              <a:buFont typeface="+mj-lt"/>
              <a:buAutoNum type="arabicPeriod"/>
            </a:pPr>
            <a:r>
              <a:rPr lang="ru-RU" sz="2000" i="1" dirty="0" smtClean="0">
                <a:latin typeface="Georgia" pitchFamily="18" charset="0"/>
              </a:rPr>
              <a:t>Как вы полагаете, почему до Октябрьской революции 1917 г. только незначительная часть населения России могла составить свою родословную?</a:t>
            </a:r>
          </a:p>
          <a:p>
            <a:pPr marL="114300" indent="-457200">
              <a:buFont typeface="+mj-lt"/>
              <a:buAutoNum type="arabicPeriod"/>
            </a:pPr>
            <a:endParaRPr lang="ru-RU" sz="2000" i="1" dirty="0" smtClean="0">
              <a:latin typeface="Georgia" pitchFamily="18" charset="0"/>
            </a:endParaRPr>
          </a:p>
          <a:p>
            <a:endParaRPr lang="ru-RU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3099990" y="6396335"/>
            <a:ext cx="3115084" cy="4616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prstMaterial="plastic">
            <a:bevelT w="165100" prst="coolSlant"/>
          </a:sp3d>
        </p:spPr>
        <p:txBody>
          <a:bodyPr wrap="none">
            <a:spAutoFit/>
            <a:sp3d>
              <a:bevelT w="12700" h="82550"/>
              <a:bevelB w="0"/>
            </a:sp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9FF66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/>
                <a:cs typeface="Times New Roman"/>
              </a:rPr>
              <a:t>©</a:t>
            </a:r>
            <a:r>
              <a:rPr lang="en-US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9FF66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www.</a:t>
            </a:r>
            <a:r>
              <a:rPr lang="ru-RU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99FF66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край36.рф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1000100" y="71414"/>
            <a:ext cx="814393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Генеалогия</a:t>
            </a:r>
          </a:p>
        </p:txBody>
      </p:sp>
      <p:pic>
        <p:nvPicPr>
          <p:cNvPr id="6" name="Рисунок 5" descr="12_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 flipH="1">
            <a:off x="161516" y="185477"/>
            <a:ext cx="838584" cy="522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Генеалогия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1357298"/>
            <a:ext cx="4352956" cy="5286412"/>
          </a:xfrm>
        </p:spPr>
        <p:txBody>
          <a:bodyPr/>
          <a:lstStyle/>
          <a:p>
            <a:pPr>
              <a:buNone/>
            </a:pPr>
            <a:r>
              <a:rPr lang="ru-RU" sz="2400" b="1" i="1" dirty="0" smtClean="0">
                <a:latin typeface="Georgia" pitchFamily="18" charset="0"/>
              </a:rPr>
              <a:t>Вспомните 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Перечислите, какие термины родства вам известны? 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Какие из них сейчас малоупотребительны?</a:t>
            </a:r>
            <a:endParaRPr lang="ru-RU" dirty="0" smtClean="0"/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533623"/>
            <a:ext cx="4071966" cy="2697016"/>
          </a:xfrm>
        </p:spPr>
      </p:pic>
      <p:pic>
        <p:nvPicPr>
          <p:cNvPr id="7" name="Рисунок 6" descr="12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 flipH="1">
            <a:off x="161516" y="185477"/>
            <a:ext cx="838584" cy="522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714348" y="4643446"/>
            <a:ext cx="3123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Памятник М.Е.Пятницкому </a:t>
            </a:r>
          </a:p>
          <a:p>
            <a:pPr algn="ctr"/>
            <a:r>
              <a:rPr lang="ru-RU" dirty="0" smtClean="0"/>
              <a:t>в Воронеже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Генеалогия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1357298"/>
            <a:ext cx="4352956" cy="5286412"/>
          </a:xfrm>
        </p:spPr>
        <p:txBody>
          <a:bodyPr/>
          <a:lstStyle/>
          <a:p>
            <a:pPr>
              <a:buNone/>
            </a:pPr>
            <a:r>
              <a:rPr lang="ru-RU" sz="2200" b="1" i="1" dirty="0" smtClean="0">
                <a:latin typeface="Georgia" pitchFamily="18" charset="0"/>
              </a:rPr>
              <a:t>Генеалогия</a:t>
            </a:r>
          </a:p>
          <a:p>
            <a:pPr marL="0">
              <a:buNone/>
            </a:pPr>
            <a:r>
              <a:rPr lang="ru-RU" sz="2000" i="1" dirty="0" err="1" smtClean="0">
                <a:latin typeface="Georgia" pitchFamily="18" charset="0"/>
              </a:rPr>
              <a:t>Генеал</a:t>
            </a:r>
            <a:r>
              <a:rPr lang="en-US" sz="2000" i="1" dirty="0" smtClean="0">
                <a:latin typeface="Georgia" pitchFamily="18" charset="0"/>
              </a:rPr>
              <a:t>ó</a:t>
            </a:r>
            <a:r>
              <a:rPr lang="ru-RU" sz="2000" i="1" dirty="0" err="1" smtClean="0">
                <a:latin typeface="Georgia" pitchFamily="18" charset="0"/>
              </a:rPr>
              <a:t>гия</a:t>
            </a:r>
            <a:r>
              <a:rPr lang="ru-RU" sz="2000" i="1" dirty="0" smtClean="0">
                <a:latin typeface="Georgia" pitchFamily="18" charset="0"/>
              </a:rPr>
              <a:t>  - наука, изучающая </a:t>
            </a:r>
            <a:r>
              <a:rPr lang="ru-RU" sz="2000" i="1" dirty="0" err="1" smtClean="0">
                <a:latin typeface="Georgia" pitchFamily="18" charset="0"/>
              </a:rPr>
              <a:t>родосл</a:t>
            </a:r>
            <a:r>
              <a:rPr lang="en-US" sz="2000" i="1" dirty="0" smtClean="0">
                <a:latin typeface="Georgia" pitchFamily="18" charset="0"/>
              </a:rPr>
              <a:t>ó</a:t>
            </a:r>
            <a:r>
              <a:rPr lang="ru-RU" sz="2000" i="1" dirty="0" err="1" smtClean="0">
                <a:latin typeface="Georgia" pitchFamily="18" charset="0"/>
              </a:rPr>
              <a:t>вные</a:t>
            </a:r>
            <a:r>
              <a:rPr lang="ru-RU" sz="2000" i="1" dirty="0" smtClean="0">
                <a:latin typeface="Georgia" pitchFamily="18" charset="0"/>
              </a:rPr>
              <a:t> семей.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Родословная – это перечень поколений одного рода, устанавливающий происхождение и степени родства между людьми.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Знание своих предков, своей собственной родословной – важная составляющая культуры каждого человека.</a:t>
            </a:r>
          </a:p>
          <a:p>
            <a:endParaRPr lang="ru-RU" dirty="0" smtClean="0"/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1146" y="1766350"/>
            <a:ext cx="3581113" cy="2231561"/>
          </a:xfrm>
        </p:spPr>
      </p:pic>
      <p:sp>
        <p:nvSpPr>
          <p:cNvPr id="6" name="TextBox 5"/>
          <p:cNvSpPr txBox="1"/>
          <p:nvPr/>
        </p:nvSpPr>
        <p:spPr>
          <a:xfrm>
            <a:off x="531146" y="4643446"/>
            <a:ext cx="3666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Пример генеалогического древа</a:t>
            </a:r>
            <a:endParaRPr lang="ru-RU" dirty="0"/>
          </a:p>
        </p:txBody>
      </p:sp>
      <p:pic>
        <p:nvPicPr>
          <p:cNvPr id="10" name="Рисунок 9" descr="12_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 flipH="1">
            <a:off x="161516" y="185477"/>
            <a:ext cx="838584" cy="522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1357298"/>
            <a:ext cx="4352956" cy="5286412"/>
          </a:xfrm>
        </p:spPr>
        <p:txBody>
          <a:bodyPr/>
          <a:lstStyle/>
          <a:p>
            <a:pPr marL="0">
              <a:buNone/>
            </a:pPr>
            <a:endParaRPr lang="ru-RU" sz="2000" i="1" dirty="0" smtClean="0">
              <a:latin typeface="Georgia" pitchFamily="18" charset="0"/>
            </a:endParaRPr>
          </a:p>
          <a:p>
            <a:pPr marL="0">
              <a:buNone/>
            </a:pPr>
            <a:endParaRPr lang="ru-RU" sz="2000" i="1" dirty="0" smtClean="0">
              <a:latin typeface="Georgia" pitchFamily="18" charset="0"/>
            </a:endParaRPr>
          </a:p>
          <a:p>
            <a:pPr marL="0">
              <a:buNone/>
            </a:pPr>
            <a:endParaRPr lang="ru-RU" sz="2000" i="1" dirty="0" smtClean="0">
              <a:latin typeface="Georgia" pitchFamily="18" charset="0"/>
            </a:endParaRPr>
          </a:p>
          <a:p>
            <a:endParaRPr lang="ru-RU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071802" y="6416425"/>
            <a:ext cx="2887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Схемы степеней родства</a:t>
            </a:r>
            <a:endParaRPr lang="ru-RU" dirty="0"/>
          </a:p>
        </p:txBody>
      </p:sp>
      <p:pic>
        <p:nvPicPr>
          <p:cNvPr id="9" name="Рисунок 8" descr="12_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 flipH="1">
            <a:off x="161516" y="185477"/>
            <a:ext cx="838584" cy="522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1" name="Содержимое 10" descr="4_11-1ris.tif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9208" y="1357298"/>
            <a:ext cx="1135206" cy="5428459"/>
          </a:xfrm>
        </p:spPr>
      </p:pic>
      <p:pic>
        <p:nvPicPr>
          <p:cNvPr id="12" name="Рисунок 11" descr="4_11-2ris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148" y="1378605"/>
            <a:ext cx="1222248" cy="5407152"/>
          </a:xfrm>
          <a:prstGeom prst="rect">
            <a:avLst/>
          </a:prstGeom>
        </p:spPr>
      </p:pic>
      <p:pic>
        <p:nvPicPr>
          <p:cNvPr id="13" name="Рисунок 12" descr="4_11-3ris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3042" y="2969216"/>
            <a:ext cx="5857916" cy="346018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214414" y="185477"/>
            <a:ext cx="6643734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Слева показана восходящая линия родства</a:t>
            </a:r>
            <a:r>
              <a:rPr lang="ru-RU" sz="1600" dirty="0" smtClean="0"/>
              <a:t>. Подсчитайте количество линий между человеком и его прадедом. Их – 3, то есть с прадедом правнук находится в третьей степени родства.</a:t>
            </a:r>
          </a:p>
          <a:p>
            <a:r>
              <a:rPr lang="ru-RU" sz="1600" b="1" dirty="0" smtClean="0"/>
              <a:t>Справа показана нисходящая линия родства</a:t>
            </a:r>
            <a:r>
              <a:rPr lang="ru-RU" sz="1600" dirty="0" smtClean="0"/>
              <a:t>. Человек находится во второй степени родства со своим внуком (2 линии на схеме) и в третьей с правнуком.</a:t>
            </a:r>
          </a:p>
          <a:p>
            <a:r>
              <a:rPr lang="ru-RU" sz="1600" b="1" dirty="0" smtClean="0"/>
              <a:t>Внизу показана боковая линия родства</a:t>
            </a:r>
            <a:r>
              <a:rPr lang="ru-RU" sz="1600" dirty="0" smtClean="0"/>
              <a:t>. Например, племянник жены находится в шестой степени родства с племянницей мужа. Муж и жена считаются за «одно лицо», и линия между ними не изображается.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-24"/>
            <a:ext cx="8143932" cy="571504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dirty="0" smtClean="0">
                <a:latin typeface="Georgia" pitchFamily="18" charset="0"/>
              </a:rPr>
              <a:t>Генеалогия</a:t>
            </a:r>
          </a:p>
        </p:txBody>
      </p:sp>
      <p:sp>
        <p:nvSpPr>
          <p:cNvPr id="3078" name="Содержимое 13"/>
          <p:cNvSpPr>
            <a:spLocks noGrp="1"/>
          </p:cNvSpPr>
          <p:nvPr>
            <p:ph sz="half" idx="2"/>
          </p:nvPr>
        </p:nvSpPr>
        <p:spPr>
          <a:xfrm>
            <a:off x="4648200" y="1357298"/>
            <a:ext cx="4352956" cy="5286412"/>
          </a:xfrm>
        </p:spPr>
        <p:txBody>
          <a:bodyPr/>
          <a:lstStyle/>
          <a:p>
            <a:pPr>
              <a:buNone/>
            </a:pPr>
            <a:r>
              <a:rPr lang="ru-RU" sz="2200" b="1" i="1" dirty="0" smtClean="0">
                <a:latin typeface="Georgia" pitchFamily="18" charset="0"/>
              </a:rPr>
              <a:t>Родословное древо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Виды родства: 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кровное (родители и дети); 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по бракам (тесть, шурин), </a:t>
            </a: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духовное (крёстный, кума).</a:t>
            </a:r>
          </a:p>
          <a:p>
            <a:pPr marL="0">
              <a:buNone/>
            </a:pPr>
            <a:endParaRPr lang="ru-RU" sz="2000" i="1" dirty="0" smtClean="0">
              <a:latin typeface="Georgia" pitchFamily="18" charset="0"/>
            </a:endParaRPr>
          </a:p>
          <a:p>
            <a:pPr marL="0">
              <a:buNone/>
            </a:pPr>
            <a:r>
              <a:rPr lang="ru-RU" sz="2000" i="1" dirty="0" smtClean="0">
                <a:latin typeface="Georgia" pitchFamily="18" charset="0"/>
              </a:rPr>
              <a:t>К родословному древу прилагаются различные сведения о родственниках, роде их занятий, месте жительства, образовании. Такие сведения вносят в специальную книгу – «Семейный </a:t>
            </a:r>
            <a:r>
              <a:rPr lang="ru-RU" sz="2000" i="1" dirty="0" err="1" smtClean="0">
                <a:latin typeface="Georgia" pitchFamily="18" charset="0"/>
              </a:rPr>
              <a:t>родословник</a:t>
            </a:r>
            <a:r>
              <a:rPr lang="ru-RU" sz="2000" i="1" dirty="0" smtClean="0">
                <a:latin typeface="Georgia" pitchFamily="18" charset="0"/>
              </a:rPr>
              <a:t>», или «Семейная книга».</a:t>
            </a:r>
          </a:p>
          <a:p>
            <a:endParaRPr lang="ru-RU" dirty="0" smtClean="0"/>
          </a:p>
        </p:txBody>
      </p:sp>
      <p:pic>
        <p:nvPicPr>
          <p:cNvPr id="8" name="Содержимое 7" descr="12_35.t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1146" y="1766350"/>
            <a:ext cx="3581113" cy="2231561"/>
          </a:xfrm>
        </p:spPr>
      </p:pic>
      <p:sp>
        <p:nvSpPr>
          <p:cNvPr id="6" name="TextBox 5"/>
          <p:cNvSpPr txBox="1"/>
          <p:nvPr/>
        </p:nvSpPr>
        <p:spPr>
          <a:xfrm>
            <a:off x="531146" y="4643446"/>
            <a:ext cx="3666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Пример генеалогического древа</a:t>
            </a:r>
            <a:endParaRPr lang="ru-RU" dirty="0"/>
          </a:p>
        </p:txBody>
      </p:sp>
      <p:pic>
        <p:nvPicPr>
          <p:cNvPr id="10" name="Рисунок 9" descr="12_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 flipH="1">
            <a:off x="161516" y="185477"/>
            <a:ext cx="838584" cy="522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516" y="6072206"/>
            <a:ext cx="8768202" cy="666732"/>
          </a:xfrm>
          <a:noFill/>
          <a:ln/>
          <a:effectLst>
            <a:innerShdw blurRad="114300">
              <a:prstClr val="black"/>
            </a:innerShdw>
          </a:effectLst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800" dirty="0" smtClean="0">
                <a:latin typeface="Georgia" pitchFamily="18" charset="0"/>
              </a:rPr>
              <a:t>Фрагмент генеалогического древа Великих и удельных Владимирских и Московских князей XIII-XVI вв.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1000100" y="71414"/>
            <a:ext cx="814393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Генеалогия</a:t>
            </a:r>
          </a:p>
        </p:txBody>
      </p:sp>
      <p:pic>
        <p:nvPicPr>
          <p:cNvPr id="10" name="Рисунок 9" descr="DSC_2094.jpg"/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1000101" y="989395"/>
            <a:ext cx="7715303" cy="4807771"/>
          </a:xfrm>
        </p:spPr>
      </p:pic>
      <p:pic>
        <p:nvPicPr>
          <p:cNvPr id="6" name="Рисунок 5" descr="12_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 flipH="1">
            <a:off x="161516" y="185477"/>
            <a:ext cx="838584" cy="522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1000100" y="71414"/>
            <a:ext cx="814393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Генеалогия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61516" y="928670"/>
            <a:ext cx="8768202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Родословный словарь</a:t>
            </a:r>
          </a:p>
          <a:p>
            <a:r>
              <a:rPr lang="ru-RU" sz="2000" dirty="0" smtClean="0"/>
              <a:t>Брак – законно оформленные супружеские отношения.</a:t>
            </a:r>
            <a:br>
              <a:rPr lang="ru-RU" sz="2000" dirty="0" smtClean="0"/>
            </a:br>
            <a:r>
              <a:rPr lang="ru-RU" sz="2000" dirty="0" smtClean="0"/>
              <a:t>Брат – сын, в отношении к другим детям одних родителей.</a:t>
            </a:r>
            <a:br>
              <a:rPr lang="ru-RU" sz="2000" dirty="0" smtClean="0"/>
            </a:br>
            <a:r>
              <a:rPr lang="ru-RU" sz="2000" dirty="0" smtClean="0"/>
              <a:t>Вдова – женщина, у которой умер муж.</a:t>
            </a:r>
            <a:br>
              <a:rPr lang="ru-RU" sz="2000" dirty="0" smtClean="0"/>
            </a:br>
            <a:r>
              <a:rPr lang="ru-RU" sz="2000" dirty="0" smtClean="0"/>
              <a:t>Вдовец – мужчина, у которого умерла жена.</a:t>
            </a:r>
            <a:br>
              <a:rPr lang="ru-RU" sz="2000" dirty="0" smtClean="0"/>
            </a:br>
            <a:r>
              <a:rPr lang="ru-RU" sz="2000" dirty="0" smtClean="0"/>
              <a:t>Внук – сын сына или дочери.</a:t>
            </a:r>
            <a:br>
              <a:rPr lang="ru-RU" sz="2000" dirty="0" smtClean="0"/>
            </a:br>
            <a:r>
              <a:rPr lang="ru-RU" sz="2000" dirty="0" smtClean="0"/>
              <a:t>Внучка – дочь сына или дочери</a:t>
            </a:r>
            <a:br>
              <a:rPr lang="ru-RU" sz="2000" dirty="0" smtClean="0"/>
            </a:br>
            <a:r>
              <a:rPr lang="ru-RU" sz="2000" dirty="0" smtClean="0"/>
              <a:t>Генеалогия – история рода, родословие.</a:t>
            </a:r>
            <a:br>
              <a:rPr lang="ru-RU" sz="2000" dirty="0" smtClean="0"/>
            </a:br>
            <a:r>
              <a:rPr lang="ru-RU" sz="2000" dirty="0" smtClean="0"/>
              <a:t>Деверь – брат мужа.</a:t>
            </a:r>
            <a:br>
              <a:rPr lang="ru-RU" sz="2000" dirty="0" smtClean="0"/>
            </a:br>
            <a:r>
              <a:rPr lang="ru-RU" sz="2000" dirty="0" smtClean="0"/>
              <a:t>Дед (дедушка) – отец отца или матери.</a:t>
            </a:r>
            <a:br>
              <a:rPr lang="ru-RU" sz="2000" dirty="0" smtClean="0"/>
            </a:br>
            <a:r>
              <a:rPr lang="ru-RU" sz="2000" dirty="0" smtClean="0"/>
              <a:t>Дядя – брат отца или матери.</a:t>
            </a:r>
            <a:br>
              <a:rPr lang="ru-RU" sz="2000" dirty="0" smtClean="0"/>
            </a:br>
            <a:r>
              <a:rPr lang="ru-RU" sz="2000" dirty="0" smtClean="0"/>
              <a:t>Жена – замужняя женщина (по отношению к своему мужу).</a:t>
            </a:r>
            <a:br>
              <a:rPr lang="ru-RU" sz="2000" dirty="0" smtClean="0"/>
            </a:br>
            <a:r>
              <a:rPr lang="ru-RU" sz="2000" dirty="0" smtClean="0"/>
              <a:t>Жених – мужчина, имеющий невесту, намеревающийся жениться.</a:t>
            </a:r>
            <a:br>
              <a:rPr lang="ru-RU" sz="2000" dirty="0" smtClean="0"/>
            </a:br>
            <a:r>
              <a:rPr lang="ru-RU" sz="2000" dirty="0" smtClean="0"/>
              <a:t>Золовка – сестра мужа.</a:t>
            </a:r>
            <a:br>
              <a:rPr lang="ru-RU" sz="2000" dirty="0" smtClean="0"/>
            </a:br>
            <a:r>
              <a:rPr lang="ru-RU" sz="2000" dirty="0" smtClean="0"/>
              <a:t>Зять – муж дочери или сестры.</a:t>
            </a:r>
            <a:br>
              <a:rPr lang="ru-RU" sz="2000" dirty="0" smtClean="0"/>
            </a:br>
            <a:r>
              <a:rPr lang="ru-RU" sz="2000" dirty="0" smtClean="0"/>
              <a:t>Крестник – крёстный сын.</a:t>
            </a:r>
            <a:endParaRPr lang="ru-RU" sz="2000" dirty="0"/>
          </a:p>
        </p:txBody>
      </p:sp>
      <p:pic>
        <p:nvPicPr>
          <p:cNvPr id="12" name="Рисунок 11" descr="12_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 flipH="1">
            <a:off x="161516" y="185477"/>
            <a:ext cx="838584" cy="522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1000100" y="71414"/>
            <a:ext cx="814393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Генеалогия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61516" y="928670"/>
            <a:ext cx="8768202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Родословный словарь</a:t>
            </a:r>
          </a:p>
          <a:p>
            <a:r>
              <a:rPr lang="ru-RU" sz="2000" dirty="0" smtClean="0"/>
              <a:t>Крестница – крёстная дочь.</a:t>
            </a:r>
            <a:br>
              <a:rPr lang="ru-RU" sz="2000" dirty="0" smtClean="0"/>
            </a:br>
            <a:r>
              <a:rPr lang="ru-RU" sz="2000" dirty="0" smtClean="0"/>
              <a:t>Крёстный (</a:t>
            </a:r>
            <a:r>
              <a:rPr lang="ru-RU" sz="2000" dirty="0" err="1" smtClean="0"/>
              <a:t>ая</a:t>
            </a:r>
            <a:r>
              <a:rPr lang="ru-RU" sz="2000" dirty="0" smtClean="0"/>
              <a:t>) – участвующий в таинстве крещения в качестве духовного отца (матери).</a:t>
            </a:r>
            <a:br>
              <a:rPr lang="ru-RU" sz="2000" dirty="0" smtClean="0"/>
            </a:br>
            <a:r>
              <a:rPr lang="ru-RU" sz="2000" dirty="0" smtClean="0"/>
              <a:t>Кузен – двоюродный брат. </a:t>
            </a:r>
            <a:br>
              <a:rPr lang="ru-RU" sz="2000" dirty="0" smtClean="0"/>
            </a:br>
            <a:r>
              <a:rPr lang="ru-RU" sz="2000" dirty="0" smtClean="0"/>
              <a:t>Кузина – двоюродная сестра.</a:t>
            </a:r>
            <a:br>
              <a:rPr lang="ru-RU" sz="2000" dirty="0" smtClean="0"/>
            </a:br>
            <a:r>
              <a:rPr lang="ru-RU" sz="2000" dirty="0" smtClean="0"/>
              <a:t>Кум – крёстный отец по отношению к родителям крестника и к крёстной матери.</a:t>
            </a:r>
            <a:br>
              <a:rPr lang="ru-RU" sz="2000" dirty="0" smtClean="0"/>
            </a:br>
            <a:r>
              <a:rPr lang="ru-RU" sz="2000" dirty="0" smtClean="0"/>
              <a:t>Мама (мать) – женщина по отношению к её детям.</a:t>
            </a:r>
            <a:br>
              <a:rPr lang="ru-RU" sz="2000" dirty="0" smtClean="0"/>
            </a:br>
            <a:r>
              <a:rPr lang="ru-RU" sz="2000" dirty="0" smtClean="0"/>
              <a:t>Мачеха – неродная мать, жена отца по отношению к его детям от прежнего брака.</a:t>
            </a:r>
            <a:br>
              <a:rPr lang="ru-RU" sz="2000" dirty="0" smtClean="0"/>
            </a:br>
            <a:r>
              <a:rPr lang="ru-RU" sz="2000" dirty="0" smtClean="0"/>
              <a:t>Муж – мужчина, по отношению к женщине, с которой состоит в браке, супруг.</a:t>
            </a:r>
            <a:br>
              <a:rPr lang="ru-RU" sz="2000" dirty="0" smtClean="0"/>
            </a:br>
            <a:r>
              <a:rPr lang="ru-RU" sz="2000" dirty="0" smtClean="0"/>
              <a:t>Невеста – девушка или женщина, вступающая в брак.</a:t>
            </a:r>
            <a:br>
              <a:rPr lang="ru-RU" sz="2000" dirty="0" smtClean="0"/>
            </a:br>
            <a:r>
              <a:rPr lang="ru-RU" sz="2000" dirty="0" smtClean="0"/>
              <a:t>Невестка – жена брата или жена сына, а также жена одного брата по отношению к жене другого брата.</a:t>
            </a:r>
            <a:br>
              <a:rPr lang="ru-RU" sz="2000" dirty="0" smtClean="0"/>
            </a:br>
            <a:r>
              <a:rPr lang="ru-RU" sz="2000" dirty="0" smtClean="0"/>
              <a:t>Отец (папа) – мужчина по отношению к своим детям.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5" name="Рисунок 4" descr="12_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 flipH="1">
            <a:off x="161516" y="185477"/>
            <a:ext cx="838584" cy="522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>
            <a:alpha val="2784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1000100" y="71414"/>
            <a:ext cx="814393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Генеалогия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61516" y="928670"/>
            <a:ext cx="8768202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Родословный словарь</a:t>
            </a:r>
          </a:p>
          <a:p>
            <a:r>
              <a:rPr lang="ru-RU" sz="2000" dirty="0" smtClean="0"/>
              <a:t>Отчим – неродной отец, муж матери по отношению к её детям от прежнего брака.</a:t>
            </a:r>
            <a:br>
              <a:rPr lang="ru-RU" sz="2000" dirty="0" smtClean="0"/>
            </a:br>
            <a:r>
              <a:rPr lang="ru-RU" sz="2000" dirty="0" smtClean="0"/>
              <a:t>Падчерица – неродная дочь одного из супругов по отношению к другому.</a:t>
            </a:r>
            <a:br>
              <a:rPr lang="ru-RU" sz="2000" dirty="0" smtClean="0"/>
            </a:br>
            <a:r>
              <a:rPr lang="ru-RU" sz="2000" dirty="0" smtClean="0"/>
              <a:t>Пасынок – неродной сын одного из супругов по отношению к другому.</a:t>
            </a:r>
            <a:br>
              <a:rPr lang="ru-RU" sz="2000" dirty="0" smtClean="0"/>
            </a:br>
            <a:r>
              <a:rPr lang="ru-RU" sz="2000" dirty="0" smtClean="0"/>
              <a:t>Племянник – сын брата или сестры.</a:t>
            </a:r>
            <a:br>
              <a:rPr lang="ru-RU" sz="2000" dirty="0" smtClean="0"/>
            </a:br>
            <a:r>
              <a:rPr lang="ru-RU" sz="2000" dirty="0" smtClean="0"/>
              <a:t>Племянница – дочь брата или сестры.</a:t>
            </a:r>
            <a:br>
              <a:rPr lang="ru-RU" sz="2000" dirty="0" smtClean="0"/>
            </a:br>
            <a:r>
              <a:rPr lang="ru-RU" sz="2000" dirty="0" smtClean="0"/>
              <a:t>Прабабушка (прабабка) – мать деда или бабушки.</a:t>
            </a:r>
            <a:br>
              <a:rPr lang="ru-RU" sz="2000" dirty="0" smtClean="0"/>
            </a:br>
            <a:r>
              <a:rPr lang="ru-RU" sz="2000" dirty="0" smtClean="0"/>
              <a:t>Правнук – сын внука или внучки.</a:t>
            </a:r>
            <a:br>
              <a:rPr lang="ru-RU" sz="2000" dirty="0" smtClean="0"/>
            </a:br>
            <a:r>
              <a:rPr lang="ru-RU" sz="2000" dirty="0" smtClean="0"/>
              <a:t>Правнучка – дочь внука или внучки.</a:t>
            </a:r>
            <a:br>
              <a:rPr lang="ru-RU" sz="2000" dirty="0" smtClean="0"/>
            </a:br>
            <a:r>
              <a:rPr lang="ru-RU" sz="2000" dirty="0" smtClean="0"/>
              <a:t>Прадед (прадедушка) – отец деда или бабушки.</a:t>
            </a:r>
            <a:br>
              <a:rPr lang="ru-RU" sz="2000" dirty="0" smtClean="0"/>
            </a:br>
            <a:r>
              <a:rPr lang="ru-RU" sz="2000" dirty="0" smtClean="0"/>
              <a:t>Праотец – то же, что родоначальник.</a:t>
            </a:r>
            <a:br>
              <a:rPr lang="ru-RU" sz="2000" dirty="0" smtClean="0"/>
            </a:br>
            <a:r>
              <a:rPr lang="ru-RU" sz="2000" dirty="0" smtClean="0"/>
              <a:t>Прапрадед – отец прадеда или прабабушки.</a:t>
            </a:r>
            <a:br>
              <a:rPr lang="ru-RU" sz="2000" dirty="0" smtClean="0"/>
            </a:br>
            <a:r>
              <a:rPr lang="ru-RU" sz="2000" dirty="0" smtClean="0"/>
              <a:t>Прародитель – то же, что родоначальник.</a:t>
            </a:r>
            <a:br>
              <a:rPr lang="ru-RU" sz="2000" dirty="0" smtClean="0"/>
            </a:br>
            <a:r>
              <a:rPr lang="ru-RU" sz="2000" dirty="0" smtClean="0"/>
              <a:t>Пращур – отделённый предок, родоначальник.</a:t>
            </a:r>
            <a:br>
              <a:rPr lang="ru-RU" sz="2000" dirty="0" smtClean="0"/>
            </a:br>
            <a:r>
              <a:rPr lang="ru-RU" sz="2000" dirty="0" smtClean="0"/>
              <a:t>Приёмыш – усыновлённый (удочерённый) ребёнок.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5" name="Рисунок 4" descr="12_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 flipH="1">
            <a:off x="161516" y="185477"/>
            <a:ext cx="838584" cy="522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482</TotalTime>
  <Words>410</Words>
  <Application>Microsoft Office PowerPoint</Application>
  <PresentationFormat>Экран (4:3)</PresentationFormat>
  <Paragraphs>60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Генеалогия</vt:lpstr>
      <vt:lpstr>Генеалогия</vt:lpstr>
      <vt:lpstr>Генеалогия</vt:lpstr>
      <vt:lpstr>Слайд 4</vt:lpstr>
      <vt:lpstr>Генеалогия</vt:lpstr>
      <vt:lpstr>Фрагмент генеалогического древа Великих и удельных Владимирских и Московских князей XIII-XVI вв.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Вход</dc:creator>
  <cp:lastModifiedBy>Вход</cp:lastModifiedBy>
  <cp:revision>68</cp:revision>
  <dcterms:created xsi:type="dcterms:W3CDTF">2014-11-28T17:41:41Z</dcterms:created>
  <dcterms:modified xsi:type="dcterms:W3CDTF">2015-01-10T15:15:09Z</dcterms:modified>
</cp:coreProperties>
</file>