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4" r:id="rId4"/>
    <p:sldId id="263" r:id="rId5"/>
    <p:sldId id="265" r:id="rId6"/>
    <p:sldId id="267" r:id="rId7"/>
    <p:sldId id="268" r:id="rId8"/>
    <p:sldId id="269" r:id="rId9"/>
    <p:sldId id="260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Objects="1"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35501F-8EDF-47F0-ADDC-C6A368A84F9B}" type="doc">
      <dgm:prSet loTypeId="urn:microsoft.com/office/officeart/2005/8/layout/target3" loCatId="relationship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0D27236E-0F48-442E-BEB2-C7DC34754491}">
      <dgm:prSet/>
      <dgm:spPr/>
      <dgm:t>
        <a:bodyPr/>
        <a:lstStyle/>
        <a:p>
          <a:pPr rtl="0"/>
          <a:r>
            <a:rPr lang="ru-RU" b="1" dirty="0" smtClean="0"/>
            <a:t>Урок 8.</a:t>
          </a:r>
          <a:endParaRPr lang="ru-RU" dirty="0"/>
        </a:p>
      </dgm:t>
    </dgm:pt>
    <dgm:pt modelId="{46F0C737-2555-4008-B8D2-0177D66F9458}" type="parTrans" cxnId="{2A73B651-8EFC-4B67-8415-2A48C1FDB5BF}">
      <dgm:prSet/>
      <dgm:spPr/>
      <dgm:t>
        <a:bodyPr/>
        <a:lstStyle/>
        <a:p>
          <a:endParaRPr lang="ru-RU"/>
        </a:p>
      </dgm:t>
    </dgm:pt>
    <dgm:pt modelId="{5A799A96-7730-4007-B4A2-3C25B0924C72}" type="sibTrans" cxnId="{2A73B651-8EFC-4B67-8415-2A48C1FDB5BF}">
      <dgm:prSet/>
      <dgm:spPr/>
      <dgm:t>
        <a:bodyPr/>
        <a:lstStyle/>
        <a:p>
          <a:endParaRPr lang="ru-RU"/>
        </a:p>
      </dgm:t>
    </dgm:pt>
    <dgm:pt modelId="{5C1C34B5-0B4C-44F2-A1F1-30D301306EE5}" type="pres">
      <dgm:prSet presAssocID="{5635501F-8EDF-47F0-ADDC-C6A368A84F9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11A19F-DAA5-4EB7-89B5-89432E8A40EB}" type="pres">
      <dgm:prSet presAssocID="{0D27236E-0F48-442E-BEB2-C7DC34754491}" presName="circle1" presStyleLbl="node1" presStyleIdx="0" presStyleCnt="1"/>
      <dgm:spPr/>
    </dgm:pt>
    <dgm:pt modelId="{E08D0A24-6C9F-4F0C-9C03-79D35E22BFF3}" type="pres">
      <dgm:prSet presAssocID="{0D27236E-0F48-442E-BEB2-C7DC34754491}" presName="space" presStyleCnt="0"/>
      <dgm:spPr/>
    </dgm:pt>
    <dgm:pt modelId="{14697259-F0DC-45E0-81CF-60DC04E6C14F}" type="pres">
      <dgm:prSet presAssocID="{0D27236E-0F48-442E-BEB2-C7DC34754491}" presName="rect1" presStyleLbl="alignAcc1" presStyleIdx="0" presStyleCnt="1"/>
      <dgm:spPr/>
      <dgm:t>
        <a:bodyPr/>
        <a:lstStyle/>
        <a:p>
          <a:endParaRPr lang="ru-RU"/>
        </a:p>
      </dgm:t>
    </dgm:pt>
    <dgm:pt modelId="{01769341-0C68-4335-924E-3AA09362BF14}" type="pres">
      <dgm:prSet presAssocID="{0D27236E-0F48-442E-BEB2-C7DC3475449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73B651-8EFC-4B67-8415-2A48C1FDB5BF}" srcId="{5635501F-8EDF-47F0-ADDC-C6A368A84F9B}" destId="{0D27236E-0F48-442E-BEB2-C7DC34754491}" srcOrd="0" destOrd="0" parTransId="{46F0C737-2555-4008-B8D2-0177D66F9458}" sibTransId="{5A799A96-7730-4007-B4A2-3C25B0924C72}"/>
    <dgm:cxn modelId="{6A7EB8A1-1AB9-4359-A4BF-41FFE1412123}" type="presOf" srcId="{0D27236E-0F48-442E-BEB2-C7DC34754491}" destId="{14697259-F0DC-45E0-81CF-60DC04E6C14F}" srcOrd="0" destOrd="0" presId="urn:microsoft.com/office/officeart/2005/8/layout/target3"/>
    <dgm:cxn modelId="{C204F98B-F4A9-4F4A-902A-512E2CD770A3}" type="presOf" srcId="{5635501F-8EDF-47F0-ADDC-C6A368A84F9B}" destId="{5C1C34B5-0B4C-44F2-A1F1-30D301306EE5}" srcOrd="0" destOrd="0" presId="urn:microsoft.com/office/officeart/2005/8/layout/target3"/>
    <dgm:cxn modelId="{4E9FEA0F-EF9A-4FFD-9913-5E86FC33C377}" type="presOf" srcId="{0D27236E-0F48-442E-BEB2-C7DC34754491}" destId="{01769341-0C68-4335-924E-3AA09362BF14}" srcOrd="1" destOrd="0" presId="urn:microsoft.com/office/officeart/2005/8/layout/target3"/>
    <dgm:cxn modelId="{CB1543AA-DE87-4BCC-9D60-530A1C1AA18D}" type="presParOf" srcId="{5C1C34B5-0B4C-44F2-A1F1-30D301306EE5}" destId="{BA11A19F-DAA5-4EB7-89B5-89432E8A40EB}" srcOrd="0" destOrd="0" presId="urn:microsoft.com/office/officeart/2005/8/layout/target3"/>
    <dgm:cxn modelId="{0F84F690-9491-41A4-8F4A-7A0E0A8ACF0D}" type="presParOf" srcId="{5C1C34B5-0B4C-44F2-A1F1-30D301306EE5}" destId="{E08D0A24-6C9F-4F0C-9C03-79D35E22BFF3}" srcOrd="1" destOrd="0" presId="urn:microsoft.com/office/officeart/2005/8/layout/target3"/>
    <dgm:cxn modelId="{FDE22FA8-A2A5-4624-8620-98C778EC84E1}" type="presParOf" srcId="{5C1C34B5-0B4C-44F2-A1F1-30D301306EE5}" destId="{14697259-F0DC-45E0-81CF-60DC04E6C14F}" srcOrd="2" destOrd="0" presId="urn:microsoft.com/office/officeart/2005/8/layout/target3"/>
    <dgm:cxn modelId="{E0753F0D-E8AB-4595-9A7F-A2973255B96D}" type="presParOf" srcId="{5C1C34B5-0B4C-44F2-A1F1-30D301306EE5}" destId="{01769341-0C68-4335-924E-3AA09362BF14}" srcOrd="3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CFA82-3A4F-4863-BF7C-258538DE4D84}" type="datetimeFigureOut">
              <a:rPr lang="ru-RU"/>
              <a:pPr>
                <a:defRPr/>
              </a:pPr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492AC-48D7-4F7E-9053-FD5B5D33A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DA8D6-A20F-4DC8-A9D8-9ECF5602C370}" type="datetimeFigureOut">
              <a:rPr lang="ru-RU"/>
              <a:pPr>
                <a:defRPr/>
              </a:pPr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3BA0D-CA0E-4EA2-84DE-6A96A100B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C64BA-AFAB-4C46-AEF4-11D1965E5593}" type="datetimeFigureOut">
              <a:rPr lang="ru-RU"/>
              <a:pPr>
                <a:defRPr/>
              </a:pPr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AEF13-C1D2-4DAB-86B1-EF3F5BF67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99EF7-6149-4787-B88A-B9BE7B87D5A7}" type="datetimeFigureOut">
              <a:rPr lang="ru-RU"/>
              <a:pPr>
                <a:defRPr/>
              </a:pPr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CBFC1-E480-4C35-ADC5-BC4EC9F28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92F6B-4546-4FCB-AD74-002BBBACE6F5}" type="datetimeFigureOut">
              <a:rPr lang="ru-RU"/>
              <a:pPr>
                <a:defRPr/>
              </a:pPr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2FD60-078E-4AB7-8C82-ADF9B32E0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81F88-AAA5-43D1-9744-A7AF4A975912}" type="datetimeFigureOut">
              <a:rPr lang="ru-RU"/>
              <a:pPr>
                <a:defRPr/>
              </a:pPr>
              <a:t>09.01.2015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D0E52-C669-4827-9797-55CE12C05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C0E66-BF6B-4190-BC59-812483656C40}" type="datetimeFigureOut">
              <a:rPr lang="ru-RU"/>
              <a:pPr>
                <a:defRPr/>
              </a:pPr>
              <a:t>09.01.2015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E620E-01FA-4DB8-9B80-7EF026D96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DD976-258B-48ED-8C64-A40FAB855418}" type="datetimeFigureOut">
              <a:rPr lang="ru-RU"/>
              <a:pPr>
                <a:defRPr/>
              </a:pPr>
              <a:t>09.01.2015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04C09-D034-4032-B4CE-EC1E2B4E1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ADDAB-52FE-4426-AFE3-2AE398E51132}" type="datetimeFigureOut">
              <a:rPr lang="ru-RU"/>
              <a:pPr>
                <a:defRPr/>
              </a:pPr>
              <a:t>09.01.2015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B76A8-D2B9-49EB-9175-DA4A40AF5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E1525-107A-4AA2-A4CA-548678E51098}" type="datetimeFigureOut">
              <a:rPr lang="ru-RU"/>
              <a:pPr>
                <a:defRPr/>
              </a:pPr>
              <a:t>09.01.2015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03704-046F-40D6-9654-46A279216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05D8B-AF0A-4BD6-BB8B-5862BCE987EE}" type="datetimeFigureOut">
              <a:rPr lang="ru-RU"/>
              <a:pPr>
                <a:defRPr/>
              </a:pPr>
              <a:t>09.01.2015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35D41-D01A-44AD-A048-B2DDCB58B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405756-35AE-4A05-9183-97C43BAC47A9}" type="datetimeFigureOut">
              <a:rPr lang="ru-RU"/>
              <a:pPr>
                <a:defRPr/>
              </a:pPr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CDF49C-EA89-408A-AD85-9EF5CF98F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tiff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tiff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tiff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tiff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 descr="12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10517" y="2629981"/>
            <a:ext cx="2828583" cy="329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graphicFrame>
        <p:nvGraphicFramePr>
          <p:cNvPr id="7" name="Схема 6"/>
          <p:cNvGraphicFramePr/>
          <p:nvPr/>
        </p:nvGraphicFramePr>
        <p:xfrm>
          <a:off x="6172230" y="3500438"/>
          <a:ext cx="2757488" cy="71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5250" y="142875"/>
            <a:ext cx="1284288" cy="18573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6396335"/>
            <a:ext cx="2847382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428604"/>
            <a:ext cx="7772400" cy="2071702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latin typeface="Georgia" pitchFamily="18" charset="0"/>
              </a:rPr>
              <a:t>История изучения Воронежской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История изучения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Первые сведения о нашем крае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1252-54 гг. французский монах и дипломат </a:t>
            </a:r>
            <a:r>
              <a:rPr lang="ru-RU" sz="2000" i="1" dirty="0" err="1" smtClean="0">
                <a:latin typeface="Georgia" pitchFamily="18" charset="0"/>
              </a:rPr>
              <a:t>Гильом</a:t>
            </a:r>
            <a:r>
              <a:rPr lang="ru-RU" sz="2000" i="1" dirty="0" smtClean="0">
                <a:latin typeface="Georgia" pitchFamily="18" charset="0"/>
              </a:rPr>
              <a:t> де </a:t>
            </a:r>
            <a:r>
              <a:rPr lang="ru-RU" sz="2000" i="1" dirty="0" err="1" smtClean="0">
                <a:latin typeface="Georgia" pitchFamily="18" charset="0"/>
              </a:rPr>
              <a:t>Рубрук</a:t>
            </a:r>
            <a:r>
              <a:rPr lang="ru-RU" sz="2000" i="1" dirty="0" smtClean="0">
                <a:latin typeface="Georgia" pitchFamily="18" charset="0"/>
              </a:rPr>
              <a:t>, посол короля Людовика IX к монгольским ханам.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В 1389 г. по Дону </a:t>
            </a:r>
            <a:r>
              <a:rPr lang="ru-RU" sz="2000" i="1" dirty="0" smtClean="0">
                <a:latin typeface="Georgia" pitchFamily="18" charset="0"/>
              </a:rPr>
              <a:t>проплыл</a:t>
            </a:r>
            <a:r>
              <a:rPr lang="ru-RU" sz="2000" i="1" dirty="0" smtClean="0">
                <a:latin typeface="Georgia" pitchFamily="18" charset="0"/>
              </a:rPr>
              <a:t>,</a:t>
            </a:r>
            <a:r>
              <a:rPr lang="ru-RU" sz="2000" i="1" dirty="0" smtClean="0">
                <a:latin typeface="Georgia" pitchFamily="18" charset="0"/>
              </a:rPr>
              <a:t> </a:t>
            </a:r>
            <a:r>
              <a:rPr lang="ru-RU" sz="2000" i="1" dirty="0" smtClean="0">
                <a:latin typeface="Georgia" pitchFamily="18" charset="0"/>
              </a:rPr>
              <a:t>направляясь в </a:t>
            </a:r>
            <a:r>
              <a:rPr lang="ru-RU" sz="2000" i="1" dirty="0" smtClean="0">
                <a:latin typeface="Georgia" pitchFamily="18" charset="0"/>
              </a:rPr>
              <a:t>Царьград, </a:t>
            </a:r>
            <a:r>
              <a:rPr lang="ru-RU" sz="2000" i="1" dirty="0" smtClean="0">
                <a:latin typeface="Georgia" pitchFamily="18" charset="0"/>
              </a:rPr>
              <a:t>московский митрополит Пимен. Описание путешествия составил Игнатий </a:t>
            </a:r>
            <a:r>
              <a:rPr lang="ru-RU" sz="2000" i="1" dirty="0" err="1" smtClean="0">
                <a:latin typeface="Georgia" pitchFamily="18" charset="0"/>
              </a:rPr>
              <a:t>Смольянин</a:t>
            </a:r>
            <a:r>
              <a:rPr lang="ru-RU" sz="2000" i="1" dirty="0" smtClean="0">
                <a:latin typeface="Georgia" pitchFamily="18" charset="0"/>
              </a:rPr>
              <a:t>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Край был  изображен на первой русской карте «Большой чертёж</a:t>
            </a:r>
            <a:r>
              <a:rPr lang="ru-RU" sz="2000" i="1" dirty="0" smtClean="0">
                <a:latin typeface="Georgia" pitchFamily="18" charset="0"/>
              </a:rPr>
              <a:t>» в начале </a:t>
            </a:r>
            <a:r>
              <a:rPr lang="en-US" sz="2000" i="1" dirty="0" smtClean="0">
                <a:latin typeface="Georgia" pitchFamily="18" charset="0"/>
              </a:rPr>
              <a:t>XVII</a:t>
            </a:r>
            <a:r>
              <a:rPr lang="ru-RU" sz="2000" i="1" dirty="0" smtClean="0">
                <a:latin typeface="Georgia" pitchFamily="18" charset="0"/>
              </a:rPr>
              <a:t> века.</a:t>
            </a:r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61516" y="4643446"/>
            <a:ext cx="4252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Пунктиром показан путь Г. де </a:t>
            </a:r>
            <a:r>
              <a:rPr lang="ru-RU" dirty="0" err="1" smtClean="0"/>
              <a:t>Рубрука</a:t>
            </a:r>
            <a:endParaRPr lang="ru-RU" dirty="0"/>
          </a:p>
        </p:txBody>
      </p:sp>
      <p:pic>
        <p:nvPicPr>
          <p:cNvPr id="9" name="Picture 4" descr="http://fictionbook.ru/static/bookimages/08/18/89/08188955.bin.dir/h/i_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" y="1549224"/>
            <a:ext cx="4286249" cy="281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6" descr="12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4282" y="71414"/>
            <a:ext cx="714349" cy="83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История изучения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Изучение края в </a:t>
            </a:r>
            <a:r>
              <a:rPr lang="en-US" sz="2200" b="1" i="1" dirty="0" smtClean="0">
                <a:latin typeface="Georgia" pitchFamily="18" charset="0"/>
              </a:rPr>
              <a:t>XVII-XVIII</a:t>
            </a:r>
            <a:r>
              <a:rPr lang="ru-RU" sz="2200" b="1" i="1" dirty="0" smtClean="0">
                <a:latin typeface="Georgia" pitchFamily="18" charset="0"/>
              </a:rPr>
              <a:t> веках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Одной из первых карт нашей местности можно считать карту Гавриила Панова (1683 г.).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В 1699 г. во время плавания по Дону К. </a:t>
            </a:r>
            <a:r>
              <a:rPr lang="ru-RU" sz="2000" i="1" dirty="0" err="1" smtClean="0">
                <a:latin typeface="Georgia" pitchFamily="18" charset="0"/>
              </a:rPr>
              <a:t>Крюйс</a:t>
            </a:r>
            <a:r>
              <a:rPr lang="ru-RU" sz="2000" i="1" dirty="0" smtClean="0">
                <a:latin typeface="Georgia" pitchFamily="18" charset="0"/>
              </a:rPr>
              <a:t> </a:t>
            </a:r>
            <a:r>
              <a:rPr lang="ru-RU" sz="2000" i="1" dirty="0" smtClean="0">
                <a:latin typeface="Georgia" pitchFamily="18" charset="0"/>
              </a:rPr>
              <a:t>под руководством Петра I </a:t>
            </a:r>
            <a:r>
              <a:rPr lang="ru-RU" sz="2000" i="1" dirty="0" smtClean="0">
                <a:latin typeface="Georgia" pitchFamily="18" charset="0"/>
              </a:rPr>
              <a:t>провёл съёмку </a:t>
            </a:r>
            <a:r>
              <a:rPr lang="ru-RU" sz="2000" i="1" dirty="0" smtClean="0">
                <a:latin typeface="Georgia" pitchFamily="18" charset="0"/>
              </a:rPr>
              <a:t>и </a:t>
            </a:r>
            <a:r>
              <a:rPr lang="ru-RU" sz="2000" i="1" dirty="0" smtClean="0">
                <a:latin typeface="Georgia" pitchFamily="18" charset="0"/>
              </a:rPr>
              <a:t>составил карту </a:t>
            </a:r>
            <a:r>
              <a:rPr lang="ru-RU" sz="2000" i="1" dirty="0" smtClean="0">
                <a:latin typeface="Georgia" pitchFamily="18" charset="0"/>
              </a:rPr>
              <a:t>реки.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В 1718-1728 годах геодезистами К. </a:t>
            </a:r>
            <a:r>
              <a:rPr lang="ru-RU" sz="2000" i="1" dirty="0" err="1" smtClean="0">
                <a:latin typeface="Georgia" pitchFamily="18" charset="0"/>
              </a:rPr>
              <a:t>Бородавкиным</a:t>
            </a:r>
            <a:r>
              <a:rPr lang="ru-RU" sz="2000" i="1" dirty="0" smtClean="0">
                <a:latin typeface="Georgia" pitchFamily="18" charset="0"/>
              </a:rPr>
              <a:t>, Н. Сумароковым и другими были </a:t>
            </a:r>
            <a:r>
              <a:rPr lang="ru-RU" sz="2000" i="1" dirty="0" smtClean="0">
                <a:latin typeface="Georgia" pitchFamily="18" charset="0"/>
              </a:rPr>
              <a:t>проведена съёмка </a:t>
            </a:r>
            <a:r>
              <a:rPr lang="ru-RU" sz="2000" i="1" dirty="0" smtClean="0">
                <a:latin typeface="Georgia" pitchFamily="18" charset="0"/>
              </a:rPr>
              <a:t>Азовской губернии. Её карта была издана в 1734 г.</a:t>
            </a:r>
          </a:p>
          <a:p>
            <a:pPr marL="0">
              <a:buNone/>
            </a:pPr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000100" y="4828112"/>
            <a:ext cx="2737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Карта </a:t>
            </a:r>
            <a:r>
              <a:rPr lang="ru-RU" dirty="0" smtClean="0"/>
              <a:t>России </a:t>
            </a:r>
            <a:r>
              <a:rPr lang="en-US" dirty="0" smtClean="0"/>
              <a:t>XVIII</a:t>
            </a:r>
            <a:r>
              <a:rPr lang="ru-RU" dirty="0" smtClean="0"/>
              <a:t> века</a:t>
            </a:r>
            <a:endParaRPr lang="ru-RU" dirty="0"/>
          </a:p>
        </p:txBody>
      </p:sp>
      <p:pic>
        <p:nvPicPr>
          <p:cNvPr id="8" name="Picture 4" descr="http://tainy.net/wp-content/uploads/2010/09/4803549cbb7d1-600x4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516" y="1311545"/>
            <a:ext cx="4252446" cy="333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6" descr="12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4282" y="71414"/>
            <a:ext cx="714349" cy="83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История изучения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929190" y="1357298"/>
            <a:ext cx="4071966" cy="5286412"/>
          </a:xfrm>
        </p:spPr>
        <p:txBody>
          <a:bodyPr/>
          <a:lstStyle/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Нашу местность изучали академические </a:t>
            </a:r>
            <a:r>
              <a:rPr lang="ru-RU" sz="2000" i="1" dirty="0" smtClean="0">
                <a:latin typeface="Georgia" pitchFamily="18" charset="0"/>
              </a:rPr>
              <a:t>экспедиции</a:t>
            </a: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Иоганна Антона </a:t>
            </a:r>
            <a:r>
              <a:rPr lang="ru-RU" sz="2000" i="1" dirty="0" err="1" smtClean="0">
                <a:latin typeface="Georgia" pitchFamily="18" charset="0"/>
              </a:rPr>
              <a:t>Гюльденштедта</a:t>
            </a:r>
            <a:r>
              <a:rPr lang="ru-RU" sz="2000" i="1" dirty="0" smtClean="0">
                <a:latin typeface="Georgia" pitchFamily="18" charset="0"/>
              </a:rPr>
              <a:t>;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Самуила </a:t>
            </a:r>
            <a:r>
              <a:rPr lang="ru-RU" sz="2000" i="1" dirty="0" err="1" smtClean="0">
                <a:latin typeface="Georgia" pitchFamily="18" charset="0"/>
              </a:rPr>
              <a:t>Готлиба</a:t>
            </a:r>
            <a:r>
              <a:rPr lang="ru-RU" sz="2000" i="1" dirty="0" smtClean="0">
                <a:latin typeface="Georgia" pitchFamily="18" charset="0"/>
              </a:rPr>
              <a:t> </a:t>
            </a:r>
            <a:r>
              <a:rPr lang="ru-RU" sz="2000" i="1" dirty="0" err="1" smtClean="0">
                <a:latin typeface="Georgia" pitchFamily="18" charset="0"/>
              </a:rPr>
              <a:t>Гмелина</a:t>
            </a:r>
            <a:r>
              <a:rPr lang="ru-RU" sz="2000" i="1" dirty="0" smtClean="0">
                <a:latin typeface="Georgia" pitchFamily="18" charset="0"/>
              </a:rPr>
              <a:t>;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Петера </a:t>
            </a:r>
            <a:r>
              <a:rPr lang="ru-RU" sz="2000" i="1" dirty="0" err="1" smtClean="0">
                <a:latin typeface="Georgia" pitchFamily="18" charset="0"/>
              </a:rPr>
              <a:t>Симона</a:t>
            </a:r>
            <a:r>
              <a:rPr lang="ru-RU" sz="2000" i="1" dirty="0" smtClean="0">
                <a:latin typeface="Georgia" pitchFamily="18" charset="0"/>
              </a:rPr>
              <a:t> </a:t>
            </a:r>
            <a:r>
              <a:rPr lang="ru-RU" sz="2000" i="1" dirty="0" smtClean="0">
                <a:latin typeface="Georgia" pitchFamily="18" charset="0"/>
              </a:rPr>
              <a:t>Палласа.</a:t>
            </a: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27343" y="5774312"/>
            <a:ext cx="1487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С. Г. </a:t>
            </a:r>
            <a:r>
              <a:rPr lang="ru-RU" dirty="0" err="1" smtClean="0"/>
              <a:t>Гмелин</a:t>
            </a:r>
            <a:endParaRPr lang="ru-RU" dirty="0"/>
          </a:p>
        </p:txBody>
      </p:sp>
      <p:pic>
        <p:nvPicPr>
          <p:cNvPr id="9" name="Picture 2" descr="File:Pallas PS by Tardier gr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516" y="1142984"/>
            <a:ext cx="2120915" cy="2905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File:Samuel Gottlieb Gmelin 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2804" y="3291767"/>
            <a:ext cx="2315395" cy="3149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332805" y="1357298"/>
            <a:ext cx="1667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П.С. Паллас</a:t>
            </a:r>
            <a:endParaRPr lang="ru-RU" dirty="0"/>
          </a:p>
        </p:txBody>
      </p:sp>
      <p:pic>
        <p:nvPicPr>
          <p:cNvPr id="13" name="Рисунок 6" descr="12_3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14282" y="71414"/>
            <a:ext cx="714349" cy="83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История изучения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0" y="5929330"/>
            <a:ext cx="9144000" cy="357166"/>
          </a:xfrm>
        </p:spPr>
        <p:txBody>
          <a:bodyPr/>
          <a:lstStyle/>
          <a:p>
            <a:pPr marL="0" indent="0" algn="ctr">
              <a:buNone/>
            </a:pPr>
            <a:r>
              <a:rPr lang="ru-RU" sz="2200" b="1" i="1" dirty="0" smtClean="0">
                <a:latin typeface="Georgia" pitchFamily="18" charset="0"/>
              </a:rPr>
              <a:t>Учёные-исследователи Воронежского края</a:t>
            </a:r>
          </a:p>
          <a:p>
            <a:pPr marL="0">
              <a:buNone/>
            </a:pPr>
            <a:endParaRPr lang="ru-RU" dirty="0" smtClean="0"/>
          </a:p>
        </p:txBody>
      </p:sp>
      <p:pic>
        <p:nvPicPr>
          <p:cNvPr id="11" name="Содержимое 3" descr="7_18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516" y="1094622"/>
            <a:ext cx="2857488" cy="333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41545" y="4568619"/>
            <a:ext cx="2265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Е. А. Болховитинов</a:t>
            </a:r>
          </a:p>
          <a:p>
            <a:pPr algn="ctr"/>
            <a:r>
              <a:rPr lang="ru-RU" dirty="0" smtClean="0"/>
              <a:t>(1767-1837)</a:t>
            </a:r>
            <a:endParaRPr lang="ru-RU" dirty="0"/>
          </a:p>
        </p:txBody>
      </p:sp>
      <p:pic>
        <p:nvPicPr>
          <p:cNvPr id="13" name="Содержимое 3" descr="7_19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36" y="1096969"/>
            <a:ext cx="2857500" cy="333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828971" y="4568619"/>
            <a:ext cx="1814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Н. А. </a:t>
            </a:r>
            <a:r>
              <a:rPr lang="ru-RU" dirty="0" err="1" smtClean="0"/>
              <a:t>Северцов</a:t>
            </a:r>
            <a:endParaRPr lang="ru-RU" dirty="0" smtClean="0"/>
          </a:p>
          <a:p>
            <a:pPr algn="ctr"/>
            <a:r>
              <a:rPr lang="ru-RU" dirty="0" smtClean="0"/>
              <a:t>(1827-1885)</a:t>
            </a:r>
            <a:endParaRPr lang="ru-RU" dirty="0"/>
          </a:p>
        </p:txBody>
      </p:sp>
      <p:pic>
        <p:nvPicPr>
          <p:cNvPr id="15" name="Picture 2" descr="http://ruskline.ru/images/2011/208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48926" y="1094622"/>
            <a:ext cx="2580792" cy="333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732509" y="4572008"/>
            <a:ext cx="1644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Г. Ф. Морозов</a:t>
            </a:r>
          </a:p>
          <a:p>
            <a:pPr algn="ctr"/>
            <a:r>
              <a:rPr lang="ru-RU" dirty="0" smtClean="0"/>
              <a:t>(1867-1920)</a:t>
            </a:r>
            <a:endParaRPr lang="ru-RU" dirty="0"/>
          </a:p>
        </p:txBody>
      </p:sp>
      <p:pic>
        <p:nvPicPr>
          <p:cNvPr id="18" name="Рисунок 6" descr="12_3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14282" y="71414"/>
            <a:ext cx="714349" cy="83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История изучения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0" y="5929330"/>
            <a:ext cx="9144000" cy="357166"/>
          </a:xfrm>
        </p:spPr>
        <p:txBody>
          <a:bodyPr/>
          <a:lstStyle/>
          <a:p>
            <a:pPr marL="0" indent="0" algn="ctr">
              <a:buNone/>
            </a:pPr>
            <a:r>
              <a:rPr lang="ru-RU" sz="2200" b="1" i="1" dirty="0" smtClean="0">
                <a:latin typeface="Georgia" pitchFamily="18" charset="0"/>
              </a:rPr>
              <a:t>Учёные-исследователи Воронежского края</a:t>
            </a:r>
          </a:p>
          <a:p>
            <a:pPr marL="0">
              <a:buNone/>
            </a:pPr>
            <a:endParaRPr lang="ru-RU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887245" y="4568619"/>
            <a:ext cx="1755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В. В. Докучаев</a:t>
            </a:r>
          </a:p>
          <a:p>
            <a:pPr algn="ctr"/>
            <a:r>
              <a:rPr lang="ru-RU" dirty="0" smtClean="0"/>
              <a:t>(1846-1903)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828971" y="4568619"/>
            <a:ext cx="1528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Б. А. </a:t>
            </a:r>
            <a:r>
              <a:rPr lang="ru-RU" dirty="0" err="1" smtClean="0"/>
              <a:t>Келлер</a:t>
            </a:r>
            <a:endParaRPr lang="ru-RU" dirty="0" smtClean="0"/>
          </a:p>
          <a:p>
            <a:pPr algn="ctr"/>
            <a:r>
              <a:rPr lang="ru-RU" dirty="0" smtClean="0"/>
              <a:t>(1874-1945)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429388" y="4572008"/>
            <a:ext cx="2569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Б. М. </a:t>
            </a:r>
            <a:r>
              <a:rPr lang="ru-RU" dirty="0" err="1" smtClean="0"/>
              <a:t>Козо-Полянский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(1890-1957)</a:t>
            </a:r>
            <a:endParaRPr lang="ru-RU" dirty="0"/>
          </a:p>
        </p:txBody>
      </p:sp>
      <p:pic>
        <p:nvPicPr>
          <p:cNvPr id="17" name="Содержимое 3" descr="7_20.tif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8275" y="1125545"/>
            <a:ext cx="2832100" cy="3303587"/>
          </a:xfrm>
        </p:spPr>
      </p:pic>
      <p:pic>
        <p:nvPicPr>
          <p:cNvPr id="18" name="Picture 2" descr="Б.М.Козо-Полянски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116436"/>
            <a:ext cx="2366478" cy="338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upload.wikimedia.org/wikipedia/ru/thumb/a/a3/%D0%91._%D0%90._%D0%9A%D0%B5%D0%BB%D0%BB%D0%B5%D1%80.jpg/180px-%D0%91._%D0%90._%D0%9A%D0%B5%D0%BB%D0%BB%D0%B5%D1%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4089" y="1125545"/>
            <a:ext cx="2313795" cy="3303587"/>
          </a:xfrm>
          <a:prstGeom prst="rect">
            <a:avLst/>
          </a:prstGeom>
          <a:noFill/>
        </p:spPr>
      </p:pic>
      <p:pic>
        <p:nvPicPr>
          <p:cNvPr id="19" name="Рисунок 6" descr="12_3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14282" y="71414"/>
            <a:ext cx="714349" cy="83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История изучения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0" y="5929330"/>
            <a:ext cx="9144000" cy="357166"/>
          </a:xfrm>
        </p:spPr>
        <p:txBody>
          <a:bodyPr/>
          <a:lstStyle/>
          <a:p>
            <a:pPr marL="0" indent="0" algn="ctr">
              <a:buNone/>
            </a:pPr>
            <a:r>
              <a:rPr lang="ru-RU" sz="2200" b="1" i="1" dirty="0" smtClean="0">
                <a:latin typeface="Georgia" pitchFamily="18" charset="0"/>
              </a:rPr>
              <a:t>Учёные-исследователи Воронежского края</a:t>
            </a:r>
          </a:p>
          <a:p>
            <a:pPr marL="0">
              <a:buNone/>
            </a:pPr>
            <a:endParaRPr lang="ru-RU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42844" y="4568619"/>
            <a:ext cx="2573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Памятник К. Д. Глинке</a:t>
            </a:r>
          </a:p>
          <a:p>
            <a:pPr algn="ctr"/>
            <a:r>
              <a:rPr lang="ru-RU" dirty="0" smtClean="0"/>
              <a:t>(1867-1927)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571868" y="4568619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Б. П. </a:t>
            </a:r>
            <a:r>
              <a:rPr lang="ru-RU" dirty="0" err="1" smtClean="0"/>
              <a:t>Ахтырцев</a:t>
            </a:r>
            <a:endParaRPr lang="ru-RU" dirty="0" smtClean="0"/>
          </a:p>
          <a:p>
            <a:pPr algn="ctr"/>
            <a:r>
              <a:rPr lang="ru-RU" dirty="0" smtClean="0"/>
              <a:t>(1929-2008)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679749" y="4572008"/>
            <a:ext cx="1749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П. Г. </a:t>
            </a:r>
            <a:r>
              <a:rPr lang="ru-RU" dirty="0" err="1" smtClean="0"/>
              <a:t>Адерихин</a:t>
            </a:r>
            <a:endParaRPr lang="ru-RU" dirty="0" smtClean="0"/>
          </a:p>
          <a:p>
            <a:pPr algn="ctr"/>
            <a:r>
              <a:rPr lang="ru-RU" dirty="0" smtClean="0"/>
              <a:t>(1904-1988)</a:t>
            </a:r>
            <a:endParaRPr lang="ru-RU" dirty="0"/>
          </a:p>
        </p:txBody>
      </p:sp>
      <p:pic>
        <p:nvPicPr>
          <p:cNvPr id="17" name="Содержимое 3" descr="IMGP0197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282" y="1094621"/>
            <a:ext cx="2500883" cy="3334511"/>
          </a:xfrm>
        </p:spPr>
      </p:pic>
      <p:pic>
        <p:nvPicPr>
          <p:cNvPr id="22530" name="Picture 2" descr="АХТЫРЦЕВ Борис Павлови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5" y="1094622"/>
            <a:ext cx="2500881" cy="3334510"/>
          </a:xfrm>
          <a:prstGeom prst="rect">
            <a:avLst/>
          </a:prstGeom>
          <a:noFill/>
        </p:spPr>
      </p:pic>
      <p:pic>
        <p:nvPicPr>
          <p:cNvPr id="22532" name="Picture 4" descr="АДЕРИХИН Прокопий Гаврилович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1" y="1094622"/>
            <a:ext cx="2500881" cy="3334510"/>
          </a:xfrm>
          <a:prstGeom prst="rect">
            <a:avLst/>
          </a:prstGeom>
          <a:noFill/>
        </p:spPr>
      </p:pic>
      <p:pic>
        <p:nvPicPr>
          <p:cNvPr id="19" name="Рисунок 6" descr="12_3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14282" y="71414"/>
            <a:ext cx="714349" cy="83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История изучения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0" y="5929330"/>
            <a:ext cx="9144000" cy="357166"/>
          </a:xfrm>
        </p:spPr>
        <p:txBody>
          <a:bodyPr/>
          <a:lstStyle/>
          <a:p>
            <a:pPr marL="0" indent="0" algn="ctr">
              <a:buNone/>
            </a:pPr>
            <a:r>
              <a:rPr lang="ru-RU" sz="2200" b="1" i="1" dirty="0" smtClean="0">
                <a:latin typeface="Georgia" pitchFamily="18" charset="0"/>
              </a:rPr>
              <a:t>Учёные-исследователи Воронежского края</a:t>
            </a:r>
          </a:p>
          <a:p>
            <a:pPr marL="0">
              <a:buNone/>
            </a:pPr>
            <a:endParaRPr lang="ru-RU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714348" y="4568619"/>
            <a:ext cx="1713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Ф. Н. </a:t>
            </a:r>
            <a:r>
              <a:rPr lang="ru-RU" dirty="0" err="1" smtClean="0"/>
              <a:t>Мильков</a:t>
            </a:r>
            <a:endParaRPr lang="ru-RU" dirty="0" smtClean="0"/>
          </a:p>
          <a:p>
            <a:pPr algn="ctr"/>
            <a:r>
              <a:rPr lang="ru-RU" dirty="0" smtClean="0"/>
              <a:t>(1918-1996)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571868" y="4568619"/>
            <a:ext cx="1943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Н. М. </a:t>
            </a:r>
            <a:r>
              <a:rPr lang="ru-RU" dirty="0" err="1" smtClean="0"/>
              <a:t>Чернышов</a:t>
            </a:r>
            <a:endParaRPr lang="ru-RU" dirty="0" smtClean="0"/>
          </a:p>
          <a:p>
            <a:pPr algn="ctr"/>
            <a:r>
              <a:rPr lang="ru-RU" dirty="0" smtClean="0"/>
              <a:t>(род. 1932)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429388" y="4572008"/>
            <a:ext cx="1881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А. А. </a:t>
            </a:r>
            <a:r>
              <a:rPr lang="ru-RU" dirty="0" err="1" smtClean="0"/>
              <a:t>Дубянский</a:t>
            </a:r>
            <a:endParaRPr lang="ru-RU" dirty="0" smtClean="0"/>
          </a:p>
          <a:p>
            <a:pPr algn="ctr"/>
            <a:r>
              <a:rPr lang="ru-RU" dirty="0" smtClean="0"/>
              <a:t>(1880-1974)</a:t>
            </a:r>
            <a:endParaRPr lang="ru-RU" dirty="0"/>
          </a:p>
        </p:txBody>
      </p:sp>
      <p:pic>
        <p:nvPicPr>
          <p:cNvPr id="18" name="Picture 2" descr="Портр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6574" y="1262045"/>
            <a:ext cx="2347101" cy="32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3" descr="7_21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81948"/>
            <a:ext cx="2759064" cy="3218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ЧЕРНЫШОВ Николай Михайлович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1262046"/>
            <a:ext cx="2428892" cy="3238524"/>
          </a:xfrm>
          <a:prstGeom prst="rect">
            <a:avLst/>
          </a:prstGeom>
          <a:noFill/>
        </p:spPr>
      </p:pic>
      <p:pic>
        <p:nvPicPr>
          <p:cNvPr id="15" name="Рисунок 6" descr="12_3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14282" y="71414"/>
            <a:ext cx="714349" cy="83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571472" y="750664"/>
            <a:ext cx="8429684" cy="5464418"/>
          </a:xfrm>
        </p:spPr>
        <p:txBody>
          <a:bodyPr/>
          <a:lstStyle/>
          <a:p>
            <a:pPr>
              <a:buNone/>
            </a:pPr>
            <a:endParaRPr lang="ru-RU" sz="2400" b="1" i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2400" b="1" i="1" dirty="0" smtClean="0">
                <a:latin typeface="Georgia" pitchFamily="18" charset="0"/>
              </a:rPr>
              <a:t>Вопросы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Кто составил самые первые описания территории нашей области?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Когда появились первые карты нашего региона? Кем они были составлены?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Кто из </a:t>
            </a:r>
            <a:r>
              <a:rPr lang="ru-RU" sz="2000" i="1" smtClean="0">
                <a:latin typeface="Georgia" pitchFamily="18" charset="0"/>
              </a:rPr>
              <a:t>учёных </a:t>
            </a:r>
            <a:r>
              <a:rPr lang="ru-RU" sz="2000" i="1" smtClean="0">
                <a:latin typeface="Georgia" pitchFamily="18" charset="0"/>
              </a:rPr>
              <a:t>внёс </a:t>
            </a:r>
            <a:r>
              <a:rPr lang="ru-RU" sz="2000" i="1" dirty="0" smtClean="0">
                <a:latin typeface="Georgia" pitchFamily="18" charset="0"/>
              </a:rPr>
              <a:t>значительный вклад в изучение природы Воронежской области?</a:t>
            </a:r>
          </a:p>
          <a:p>
            <a:pPr marL="114300" indent="-457200">
              <a:buNone/>
            </a:pPr>
            <a:endParaRPr lang="ru-RU" sz="1800" i="1" dirty="0" smtClean="0">
              <a:latin typeface="Georgia" pitchFamily="18" charset="0"/>
            </a:endParaRPr>
          </a:p>
          <a:p>
            <a:pPr marL="114300" indent="-457200">
              <a:buNone/>
            </a:pPr>
            <a:r>
              <a:rPr lang="ru-RU" sz="2400" b="1" i="1" dirty="0" smtClean="0">
                <a:latin typeface="Georgia" pitchFamily="18" charset="0"/>
              </a:rPr>
              <a:t>Творческое задание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Попробуйте выяснить историю изучения вашего района или части области.</a:t>
            </a:r>
          </a:p>
          <a:p>
            <a:pPr marL="114300" indent="-457200">
              <a:buFont typeface="+mj-lt"/>
              <a:buAutoNum type="arabicPeriod"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3099990" y="6396335"/>
            <a:ext cx="3115084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9FF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©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9FF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9FF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00100" y="71414"/>
            <a:ext cx="81439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История изучения Воронежской области</a:t>
            </a:r>
          </a:p>
        </p:txBody>
      </p:sp>
      <p:pic>
        <p:nvPicPr>
          <p:cNvPr id="6" name="Рисунок 6" descr="12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4282" y="71414"/>
            <a:ext cx="714349" cy="83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</TotalTime>
  <Words>369</Words>
  <Application>Microsoft Office PowerPoint</Application>
  <PresentationFormat>Экран (4:3)</PresentationFormat>
  <Paragraphs>66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История изучения Воронежской области</vt:lpstr>
      <vt:lpstr>История изучения Воронежской области</vt:lpstr>
      <vt:lpstr>История изучения Воронежской области</vt:lpstr>
      <vt:lpstr>История изучения Воронежской области</vt:lpstr>
      <vt:lpstr>История изучения Воронежской области</vt:lpstr>
      <vt:lpstr>История изучения Воронежской области</vt:lpstr>
      <vt:lpstr>История изучения Воронежской области</vt:lpstr>
      <vt:lpstr>История изучения Воронежской области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Вход</dc:creator>
  <cp:lastModifiedBy>Вход</cp:lastModifiedBy>
  <cp:revision>66</cp:revision>
  <dcterms:created xsi:type="dcterms:W3CDTF">2014-11-28T17:41:41Z</dcterms:created>
  <dcterms:modified xsi:type="dcterms:W3CDTF">2015-01-09T19:59:31Z</dcterms:modified>
</cp:coreProperties>
</file>