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3" r:id="rId5"/>
    <p:sldId id="268" r:id="rId6"/>
    <p:sldId id="269" r:id="rId7"/>
    <p:sldId id="270" r:id="rId8"/>
    <p:sldId id="271" r:id="rId9"/>
    <p:sldId id="273" r:id="rId10"/>
    <p:sldId id="274" r:id="rId11"/>
    <p:sldId id="260" r:id="rId12"/>
    <p:sldId id="272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66"/>
    <a:srgbClr val="99FF66"/>
    <a:srgbClr val="99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Objects="1"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35501F-8EDF-47F0-ADDC-C6A368A84F9B}" type="doc">
      <dgm:prSet loTypeId="urn:microsoft.com/office/officeart/2005/8/layout/target3" loCatId="relationship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0D27236E-0F48-442E-BEB2-C7DC34754491}">
      <dgm:prSet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pPr rtl="0"/>
          <a:r>
            <a:rPr lang="ru-RU" b="1" dirty="0" smtClean="0"/>
            <a:t>Урок </a:t>
          </a:r>
          <a:r>
            <a:rPr lang="en-US" b="1" dirty="0" smtClean="0"/>
            <a:t>11</a:t>
          </a:r>
          <a:r>
            <a:rPr lang="ru-RU" b="1" dirty="0" smtClean="0"/>
            <a:t>.</a:t>
          </a:r>
          <a:endParaRPr lang="ru-RU" dirty="0"/>
        </a:p>
      </dgm:t>
    </dgm:pt>
    <dgm:pt modelId="{46F0C737-2555-4008-B8D2-0177D66F9458}" type="parTrans" cxnId="{2A73B651-8EFC-4B67-8415-2A48C1FDB5BF}">
      <dgm:prSet/>
      <dgm:spPr/>
      <dgm:t>
        <a:bodyPr/>
        <a:lstStyle/>
        <a:p>
          <a:endParaRPr lang="ru-RU"/>
        </a:p>
      </dgm:t>
    </dgm:pt>
    <dgm:pt modelId="{5A799A96-7730-4007-B4A2-3C25B0924C72}" type="sibTrans" cxnId="{2A73B651-8EFC-4B67-8415-2A48C1FDB5BF}">
      <dgm:prSet/>
      <dgm:spPr/>
      <dgm:t>
        <a:bodyPr/>
        <a:lstStyle/>
        <a:p>
          <a:endParaRPr lang="ru-RU"/>
        </a:p>
      </dgm:t>
    </dgm:pt>
    <dgm:pt modelId="{5C1C34B5-0B4C-44F2-A1F1-30D301306EE5}" type="pres">
      <dgm:prSet presAssocID="{5635501F-8EDF-47F0-ADDC-C6A368A84F9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11A19F-DAA5-4EB7-89B5-89432E8A40EB}" type="pres">
      <dgm:prSet presAssocID="{0D27236E-0F48-442E-BEB2-C7DC34754491}" presName="circle1" presStyleLbl="node1" presStyleIdx="0" presStyleCnt="1"/>
      <dgm:spPr>
        <a:solidFill>
          <a:srgbClr val="FFFF99"/>
        </a:solidFill>
      </dgm:spPr>
      <dgm:t>
        <a:bodyPr/>
        <a:lstStyle/>
        <a:p>
          <a:endParaRPr lang="ru-RU"/>
        </a:p>
      </dgm:t>
    </dgm:pt>
    <dgm:pt modelId="{E08D0A24-6C9F-4F0C-9C03-79D35E22BFF3}" type="pres">
      <dgm:prSet presAssocID="{0D27236E-0F48-442E-BEB2-C7DC34754491}" presName="space" presStyleCnt="0"/>
      <dgm:spPr/>
      <dgm:t>
        <a:bodyPr/>
        <a:lstStyle/>
        <a:p>
          <a:endParaRPr lang="ru-RU"/>
        </a:p>
      </dgm:t>
    </dgm:pt>
    <dgm:pt modelId="{14697259-F0DC-45E0-81CF-60DC04E6C14F}" type="pres">
      <dgm:prSet presAssocID="{0D27236E-0F48-442E-BEB2-C7DC34754491}" presName="rect1" presStyleLbl="alignAcc1" presStyleIdx="0" presStyleCnt="1"/>
      <dgm:spPr/>
      <dgm:t>
        <a:bodyPr/>
        <a:lstStyle/>
        <a:p>
          <a:endParaRPr lang="ru-RU"/>
        </a:p>
      </dgm:t>
    </dgm:pt>
    <dgm:pt modelId="{01769341-0C68-4335-924E-3AA09362BF14}" type="pres">
      <dgm:prSet presAssocID="{0D27236E-0F48-442E-BEB2-C7DC34754491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73B651-8EFC-4B67-8415-2A48C1FDB5BF}" srcId="{5635501F-8EDF-47F0-ADDC-C6A368A84F9B}" destId="{0D27236E-0F48-442E-BEB2-C7DC34754491}" srcOrd="0" destOrd="0" parTransId="{46F0C737-2555-4008-B8D2-0177D66F9458}" sibTransId="{5A799A96-7730-4007-B4A2-3C25B0924C72}"/>
    <dgm:cxn modelId="{6A7EB8A1-1AB9-4359-A4BF-41FFE1412123}" type="presOf" srcId="{0D27236E-0F48-442E-BEB2-C7DC34754491}" destId="{14697259-F0DC-45E0-81CF-60DC04E6C14F}" srcOrd="0" destOrd="0" presId="urn:microsoft.com/office/officeart/2005/8/layout/target3"/>
    <dgm:cxn modelId="{C204F98B-F4A9-4F4A-902A-512E2CD770A3}" type="presOf" srcId="{5635501F-8EDF-47F0-ADDC-C6A368A84F9B}" destId="{5C1C34B5-0B4C-44F2-A1F1-30D301306EE5}" srcOrd="0" destOrd="0" presId="urn:microsoft.com/office/officeart/2005/8/layout/target3"/>
    <dgm:cxn modelId="{4E9FEA0F-EF9A-4FFD-9913-5E86FC33C377}" type="presOf" srcId="{0D27236E-0F48-442E-BEB2-C7DC34754491}" destId="{01769341-0C68-4335-924E-3AA09362BF14}" srcOrd="1" destOrd="0" presId="urn:microsoft.com/office/officeart/2005/8/layout/target3"/>
    <dgm:cxn modelId="{CB1543AA-DE87-4BCC-9D60-530A1C1AA18D}" type="presParOf" srcId="{5C1C34B5-0B4C-44F2-A1F1-30D301306EE5}" destId="{BA11A19F-DAA5-4EB7-89B5-89432E8A40EB}" srcOrd="0" destOrd="0" presId="urn:microsoft.com/office/officeart/2005/8/layout/target3"/>
    <dgm:cxn modelId="{0F84F690-9491-41A4-8F4A-7A0E0A8ACF0D}" type="presParOf" srcId="{5C1C34B5-0B4C-44F2-A1F1-30D301306EE5}" destId="{E08D0A24-6C9F-4F0C-9C03-79D35E22BFF3}" srcOrd="1" destOrd="0" presId="urn:microsoft.com/office/officeart/2005/8/layout/target3"/>
    <dgm:cxn modelId="{FDE22FA8-A2A5-4624-8620-98C778EC84E1}" type="presParOf" srcId="{5C1C34B5-0B4C-44F2-A1F1-30D301306EE5}" destId="{14697259-F0DC-45E0-81CF-60DC04E6C14F}" srcOrd="2" destOrd="0" presId="urn:microsoft.com/office/officeart/2005/8/layout/target3"/>
    <dgm:cxn modelId="{E0753F0D-E8AB-4595-9A7F-A2973255B96D}" type="presParOf" srcId="{5C1C34B5-0B4C-44F2-A1F1-30D301306EE5}" destId="{01769341-0C68-4335-924E-3AA09362BF14}" srcOrd="3" destOrd="0" presId="urn:microsoft.com/office/officeart/2005/8/layout/target3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CFA82-3A4F-4863-BF7C-258538DE4D84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492AC-48D7-4F7E-9053-FD5B5D33AC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DA8D6-A20F-4DC8-A9D8-9ECF5602C370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3BA0D-CA0E-4EA2-84DE-6A96A100B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C64BA-AFAB-4C46-AEF4-11D1965E5593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AEF13-C1D2-4DAB-86B1-EF3F5BF677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99EF7-6149-4787-B88A-B9BE7B87D5A7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CBFC1-E480-4C35-ADC5-BC4EC9F285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92F6B-4546-4FCB-AD74-002BBBACE6F5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2FD60-078E-4AB7-8C82-ADF9B32E09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81F88-AAA5-43D1-9744-A7AF4A975912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D0E52-C669-4827-9797-55CE12C05D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C0E66-BF6B-4190-BC59-812483656C40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E620E-01FA-4DB8-9B80-7EF026D967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DD976-258B-48ED-8C64-A40FAB855418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04C09-D034-4032-B4CE-EC1E2B4E14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ADDAB-52FE-4426-AFE3-2AE398E51132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B76A8-D2B9-49EB-9175-DA4A40AF5B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E1525-107A-4AA2-A4CA-548678E51098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03704-046F-40D6-9654-46A2792162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05D8B-AF0A-4BD6-BB8B-5862BCE987EE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35D41-D01A-44AD-A048-B2DDCB58B7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>
            <a:alpha val="2745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405756-35AE-4A05-9183-97C43BAC47A9}" type="datetimeFigureOut">
              <a:rPr lang="ru-RU"/>
              <a:pPr>
                <a:defRPr/>
              </a:pPr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CDF49C-EA89-408A-AD85-9EF5CF98F4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6" descr="12_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071538" y="2500306"/>
            <a:ext cx="3929089" cy="2602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graphicFrame>
        <p:nvGraphicFramePr>
          <p:cNvPr id="7" name="Схема 6"/>
          <p:cNvGraphicFramePr/>
          <p:nvPr/>
        </p:nvGraphicFramePr>
        <p:xfrm>
          <a:off x="6172230" y="3500438"/>
          <a:ext cx="2757488" cy="714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15444" y="142875"/>
            <a:ext cx="1283899" cy="18573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6396335"/>
            <a:ext cx="2847382" cy="46166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plastic">
            <a:bevelT w="165100" prst="coolSlant"/>
          </a:sp3d>
        </p:spPr>
        <p:txBody>
          <a:bodyPr wrap="none">
            <a:spAutoFit/>
            <a:sp3d>
              <a:bevelT w="12700" h="82550"/>
              <a:bevelB w="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www.</a:t>
            </a:r>
            <a:r>
              <a:rPr lang="ru-RU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край36.рф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428604"/>
            <a:ext cx="7772400" cy="2071702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latin typeface="Georgia" pitchFamily="18" charset="0"/>
              </a:rPr>
              <a:t>Природные комплексы Воронежской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Природные комплексы Воронежской области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214810" y="620982"/>
            <a:ext cx="4786346" cy="5951290"/>
          </a:xfrm>
        </p:spPr>
        <p:txBody>
          <a:bodyPr/>
          <a:lstStyle/>
          <a:p>
            <a:pPr marL="0" indent="0">
              <a:buNone/>
            </a:pPr>
            <a:r>
              <a:rPr lang="ru-RU" sz="2000" b="1" i="1" dirty="0" smtClean="0">
                <a:latin typeface="Georgia" pitchFamily="18" charset="0"/>
              </a:rPr>
              <a:t>Городские комплексы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В городах нет крупных млекопитающих, но много грызунов. В парках можно встретить белок. Хорошо приспособились к жизни в городе многие насекомые (тараканы, комары, осы, мухи).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Городская фауна сильно отличается от естественной и гораздо беднее её.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В городах искусственно высаживают растения, не характерные для нашей природы. 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Почвы в городах часто уничтожены, перемешаны с горными породами, строительным мусором. 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Круговороты веществ  также сильно отличаются от естественных.</a:t>
            </a:r>
          </a:p>
          <a:p>
            <a:endParaRPr lang="ru-RU" dirty="0" smtClean="0"/>
          </a:p>
        </p:txBody>
      </p:sp>
      <p:pic>
        <p:nvPicPr>
          <p:cNvPr id="29698" name="Picture 2" descr="Семилуки - база данных адресов и телефонов компаний и объектов Семилуки - Россия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36563" y="1784082"/>
            <a:ext cx="3543298" cy="2346860"/>
          </a:xfrm>
          <a:prstGeom prst="rect">
            <a:avLst/>
          </a:prstGeom>
          <a:noFill/>
        </p:spPr>
      </p:pic>
      <p:pic>
        <p:nvPicPr>
          <p:cNvPr id="8" name="Рисунок 7" descr="12_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7996" y="257208"/>
            <a:ext cx="549228" cy="363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571472" y="1357298"/>
            <a:ext cx="8429684" cy="4857784"/>
          </a:xfrm>
        </p:spPr>
        <p:txBody>
          <a:bodyPr/>
          <a:lstStyle/>
          <a:p>
            <a:pPr>
              <a:buNone/>
            </a:pPr>
            <a:r>
              <a:rPr lang="ru-RU" sz="2200" b="1" i="1" dirty="0" smtClean="0">
                <a:latin typeface="Georgia" pitchFamily="18" charset="0"/>
              </a:rPr>
              <a:t>Вопросы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Что такое природный комплекс?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Какими особенностями обладают природные комплексы лесов?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Перечислите особенности степей как природных комплексов.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Какие изменения происходят в естественных природных комплексах после распашки?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Как формируются компоненты природных комплексов в городах?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Как влияет хозяйственная деятельность человека на природные комплексы Воронежской области?</a:t>
            </a:r>
            <a:endParaRPr lang="ru-RU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3099990" y="6396335"/>
            <a:ext cx="3115084" cy="46166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plastic">
            <a:bevelT w="165100" prst="coolSlant"/>
          </a:sp3d>
        </p:spPr>
        <p:txBody>
          <a:bodyPr wrap="none">
            <a:spAutoFit/>
            <a:sp3d>
              <a:bevelT w="12700" h="82550"/>
              <a:bevelB w="0"/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/>
                <a:cs typeface="Times New Roman"/>
              </a:rPr>
              <a:t>©</a:t>
            </a:r>
            <a:r>
              <a:rPr lang="en-US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www.</a:t>
            </a:r>
            <a:r>
              <a:rPr lang="ru-RU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край36.рф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000100" y="71414"/>
            <a:ext cx="814393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Природные комплексы Воронежской области</a:t>
            </a:r>
          </a:p>
        </p:txBody>
      </p:sp>
      <p:pic>
        <p:nvPicPr>
          <p:cNvPr id="6" name="Рисунок 5" descr="12_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07996" y="257208"/>
            <a:ext cx="549228" cy="363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571472" y="1357298"/>
            <a:ext cx="8429684" cy="3000396"/>
          </a:xfrm>
        </p:spPr>
        <p:txBody>
          <a:bodyPr/>
          <a:lstStyle/>
          <a:p>
            <a:pPr>
              <a:buNone/>
            </a:pPr>
            <a:r>
              <a:rPr lang="ru-RU" sz="2200" b="1" i="1" dirty="0" smtClean="0">
                <a:latin typeface="Georgia" pitchFamily="18" charset="0"/>
              </a:rPr>
              <a:t>Творческое задание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Вы наверняка бывали в лесу. Вспомните, как проявляются взаимосвязи между компонентами природы в нём. Какие пирамиды и цепи питания там существуют?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099990" y="6396335"/>
            <a:ext cx="3115084" cy="46166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plastic">
            <a:bevelT w="165100" prst="coolSlant"/>
          </a:sp3d>
        </p:spPr>
        <p:txBody>
          <a:bodyPr wrap="none">
            <a:spAutoFit/>
            <a:sp3d>
              <a:bevelT w="12700" h="82550"/>
              <a:bevelB w="0"/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/>
                <a:cs typeface="Times New Roman"/>
              </a:rPr>
              <a:t>©</a:t>
            </a:r>
            <a:r>
              <a:rPr lang="en-US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www.</a:t>
            </a:r>
            <a:r>
              <a:rPr lang="ru-RU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край36.рф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000100" y="71414"/>
            <a:ext cx="814393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lvl="0"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Природные комплексы Воронежской области</a:t>
            </a:r>
            <a:endParaRPr kumimoji="0" lang="ru-RU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pic>
        <p:nvPicPr>
          <p:cNvPr id="7" name="Рисунок 6" descr="12_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07996" y="257208"/>
            <a:ext cx="549228" cy="363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Природные комплексы Воронежской области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352956" cy="5286412"/>
          </a:xfrm>
        </p:spPr>
        <p:txBody>
          <a:bodyPr/>
          <a:lstStyle/>
          <a:p>
            <a:pPr>
              <a:buNone/>
            </a:pPr>
            <a:r>
              <a:rPr lang="ru-RU" sz="2200" b="1" i="1" dirty="0" smtClean="0">
                <a:latin typeface="Georgia" pitchFamily="18" charset="0"/>
              </a:rPr>
              <a:t>Вспомните</a:t>
            </a:r>
          </a:p>
          <a:p>
            <a:pPr marL="0">
              <a:buNone/>
            </a:pPr>
            <a:r>
              <a:rPr lang="ru-RU" sz="2200" i="1" dirty="0" smtClean="0">
                <a:latin typeface="Georgia" pitchFamily="18" charset="0"/>
              </a:rPr>
              <a:t>Что такое степь и лесостепь? </a:t>
            </a:r>
          </a:p>
          <a:p>
            <a:pPr marL="0">
              <a:buNone/>
            </a:pPr>
            <a:r>
              <a:rPr lang="ru-RU" sz="2200" i="1" dirty="0" smtClean="0">
                <a:latin typeface="Georgia" pitchFamily="18" charset="0"/>
              </a:rPr>
              <a:t>Какие леса встречаются в Воронежской области? </a:t>
            </a:r>
          </a:p>
          <a:p>
            <a:pPr marL="0">
              <a:buNone/>
            </a:pPr>
            <a:r>
              <a:rPr lang="ru-RU" sz="2200" i="1" dirty="0" smtClean="0">
                <a:latin typeface="Georgia" pitchFamily="18" charset="0"/>
              </a:rPr>
              <a:t>Какие почвы характерны для нашей местности? </a:t>
            </a:r>
          </a:p>
          <a:p>
            <a:pPr marL="0">
              <a:buNone/>
            </a:pPr>
            <a:r>
              <a:rPr lang="ru-RU" sz="2200" i="1" dirty="0" smtClean="0">
                <a:latin typeface="Georgia" pitchFamily="18" charset="0"/>
              </a:rPr>
              <a:t>Что такое водная и ветровая эрозия почвы?</a:t>
            </a:r>
            <a:endParaRPr lang="ru-RU" dirty="0" smtClean="0"/>
          </a:p>
        </p:txBody>
      </p:sp>
      <p:pic>
        <p:nvPicPr>
          <p:cNvPr id="8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56907" y="2245060"/>
            <a:ext cx="2900963" cy="1921417"/>
          </a:xfrm>
        </p:spPr>
      </p:pic>
      <p:pic>
        <p:nvPicPr>
          <p:cNvPr id="7" name="Рисунок 6" descr="12_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7996" y="257208"/>
            <a:ext cx="549228" cy="363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Природные комплексы Воронежской области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1142984"/>
            <a:ext cx="4352956" cy="4714908"/>
          </a:xfrm>
        </p:spPr>
        <p:txBody>
          <a:bodyPr/>
          <a:lstStyle/>
          <a:p>
            <a:pPr marL="0" indent="0">
              <a:buNone/>
            </a:pPr>
            <a:r>
              <a:rPr lang="ru-RU" sz="2200" b="1" i="1" dirty="0" smtClean="0">
                <a:latin typeface="Georgia" pitchFamily="18" charset="0"/>
              </a:rPr>
              <a:t>Природный комплекс</a:t>
            </a:r>
          </a:p>
          <a:p>
            <a:pPr marL="0" indent="0">
              <a:buNone/>
            </a:pPr>
            <a:r>
              <a:rPr lang="ru-RU" sz="2200" i="1" dirty="0" smtClean="0">
                <a:latin typeface="Georgia" pitchFamily="18" charset="0"/>
              </a:rPr>
              <a:t>Природный комплекс (ПК) – это закономерное пространственное сочетание компонентов природы на участке земной поверхности.</a:t>
            </a:r>
          </a:p>
          <a:p>
            <a:pPr marL="0" indent="0">
              <a:buNone/>
            </a:pPr>
            <a:r>
              <a:rPr lang="ru-RU" sz="2200" i="1" dirty="0" smtClean="0">
                <a:latin typeface="Georgia" pitchFamily="18" charset="0"/>
              </a:rPr>
              <a:t> Он зависит от географической широты, близости к океану, высоты над уровнем моря, общего характера рельефа и других факторов.</a:t>
            </a:r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8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21593" y="1833529"/>
            <a:ext cx="2800218" cy="2097202"/>
          </a:xfrm>
        </p:spPr>
      </p:pic>
      <p:pic>
        <p:nvPicPr>
          <p:cNvPr id="6" name="Рисунок 5" descr="12_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7996" y="257208"/>
            <a:ext cx="549228" cy="363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357290" y="4315904"/>
            <a:ext cx="1888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Пойменный лес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Природные комплексы Воронежской области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143372" y="928670"/>
            <a:ext cx="4857784" cy="5715040"/>
          </a:xfrm>
        </p:spPr>
        <p:txBody>
          <a:bodyPr/>
          <a:lstStyle/>
          <a:p>
            <a:pPr marL="0" indent="0">
              <a:buNone/>
            </a:pPr>
            <a:r>
              <a:rPr lang="ru-RU" sz="1900" b="1" i="1" dirty="0" smtClean="0">
                <a:latin typeface="Georgia" pitchFamily="18" charset="0"/>
              </a:rPr>
              <a:t>Леса</a:t>
            </a:r>
            <a:endParaRPr lang="ru-RU" sz="1900" i="1" dirty="0" smtClean="0">
              <a:latin typeface="Georgia" pitchFamily="18" charset="0"/>
            </a:endParaRPr>
          </a:p>
          <a:p>
            <a:pPr marL="0" indent="0">
              <a:buNone/>
            </a:pPr>
            <a:r>
              <a:rPr lang="ru-RU" sz="1900" i="1" dirty="0" smtClean="0">
                <a:latin typeface="Georgia" pitchFamily="18" charset="0"/>
              </a:rPr>
              <a:t>Все живые организмы леса связаны между собой. Травоядные животные питаются растениями, хищники – травоядными. В травоядных и хищниках живут паразиты. Все организмы леса, таким образом, объединяются в цепи питания. </a:t>
            </a:r>
          </a:p>
          <a:p>
            <a:pPr marL="0" indent="0">
              <a:buNone/>
            </a:pPr>
            <a:r>
              <a:rPr lang="ru-RU" sz="1900" i="1" dirty="0" err="1" smtClean="0">
                <a:latin typeface="Georgia" pitchFamily="18" charset="0"/>
              </a:rPr>
              <a:t>Опад</a:t>
            </a:r>
            <a:r>
              <a:rPr lang="ru-RU" sz="1900" i="1" dirty="0" smtClean="0">
                <a:latin typeface="Georgia" pitchFamily="18" charset="0"/>
              </a:rPr>
              <a:t> растений и мёртвые животные разлагаются микроорганизмами и формируют почву. Из почвы растения потребляют минеральные вещества, которые вновь попадают в пищевые цепи. Лес участвует во многих круговоротах веществ: кислорода, углекислого газа, воды и минеральных веществ. </a:t>
            </a:r>
          </a:p>
          <a:p>
            <a:pPr marL="0" indent="0">
              <a:buNone/>
            </a:pPr>
            <a:r>
              <a:rPr lang="ru-RU" sz="1800" i="1" dirty="0" smtClean="0">
                <a:latin typeface="Georgia" pitchFamily="18" charset="0"/>
              </a:rPr>
              <a:t>Лес может </a:t>
            </a:r>
            <a:r>
              <a:rPr lang="ru-RU" sz="1800" i="1" dirty="0" err="1" smtClean="0">
                <a:latin typeface="Georgia" pitchFamily="18" charset="0"/>
              </a:rPr>
              <a:t>самовосстанавливаться</a:t>
            </a:r>
            <a:r>
              <a:rPr lang="ru-RU" sz="1800" i="1" dirty="0" smtClean="0">
                <a:latin typeface="Georgia" pitchFamily="18" charset="0"/>
              </a:rPr>
              <a:t>.</a:t>
            </a:r>
            <a:endParaRPr lang="ru-RU" sz="1900" i="1" dirty="0" smtClean="0"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05489" y="4315904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В лесу</a:t>
            </a:r>
            <a:endParaRPr lang="ru-RU" dirty="0"/>
          </a:p>
        </p:txBody>
      </p:sp>
      <p:pic>
        <p:nvPicPr>
          <p:cNvPr id="8194" name="Picture 2" descr="Воронежская область Аннинский район Анна Церковь Рождества Христова Фотография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22184" y="1955935"/>
            <a:ext cx="2799069" cy="1853928"/>
          </a:xfrm>
          <a:prstGeom prst="rect">
            <a:avLst/>
          </a:prstGeom>
          <a:noFill/>
        </p:spPr>
      </p:pic>
      <p:pic>
        <p:nvPicPr>
          <p:cNvPr id="8" name="Рисунок 7" descr="12_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7996" y="257208"/>
            <a:ext cx="549228" cy="363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Природные комплексы Воронежской области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214810" y="620982"/>
            <a:ext cx="4786346" cy="6022727"/>
          </a:xfrm>
        </p:spPr>
        <p:txBody>
          <a:bodyPr/>
          <a:lstStyle/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Леса, особенно у рек, – хорошие места для обитания большинства видов животных.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Лиственные деревья формируют под собой особые почвы. В Воронежской области – это серые лесостепные почвы.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Лес не только зависит от климата, но и сам на него влияет. Он создаёт свой микроклимат. 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Леса – важные природные регуляторы речного стока.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Лес формируется на определённых формах рельефа и сам участвует в </a:t>
            </a:r>
            <a:r>
              <a:rPr lang="ru-RU" sz="2000" i="1" dirty="0" err="1" smtClean="0">
                <a:latin typeface="Georgia" pitchFamily="18" charset="0"/>
              </a:rPr>
              <a:t>рельефообразовании</a:t>
            </a:r>
            <a:r>
              <a:rPr lang="ru-RU" sz="2000" i="1" dirty="0" smtClean="0">
                <a:latin typeface="Georgia" pitchFamily="18" charset="0"/>
              </a:rPr>
              <a:t>.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Искусственные </a:t>
            </a:r>
            <a:r>
              <a:rPr lang="ru-RU" sz="2000" i="1" dirty="0" smtClean="0">
                <a:latin typeface="Georgia" pitchFamily="18" charset="0"/>
              </a:rPr>
              <a:t>лесонасаждения</a:t>
            </a:r>
            <a:r>
              <a:rPr lang="en-US" sz="2000" i="1" dirty="0" smtClean="0">
                <a:latin typeface="Georgia" pitchFamily="18" charset="0"/>
              </a:rPr>
              <a:t> </a:t>
            </a:r>
            <a:r>
              <a:rPr lang="ru-RU" sz="2000" i="1" dirty="0" smtClean="0">
                <a:latin typeface="Georgia" pitchFamily="18" charset="0"/>
              </a:rPr>
              <a:t>обычно </a:t>
            </a:r>
            <a:r>
              <a:rPr lang="ru-RU" sz="2000" i="1" dirty="0" smtClean="0">
                <a:latin typeface="Georgia" pitchFamily="18" charset="0"/>
              </a:rPr>
              <a:t>напоминают естественные леса и сходны с ними.</a:t>
            </a:r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000100" y="4962235"/>
            <a:ext cx="2242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Насаждения сосны</a:t>
            </a:r>
            <a:endParaRPr lang="ru-RU" dirty="0"/>
          </a:p>
        </p:txBody>
      </p:sp>
      <p:pic>
        <p:nvPicPr>
          <p:cNvPr id="8194" name="Picture 2" descr="Воронежская область Аннинский район Анна Церковь Рождества Христова Фотография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 rot="5400000">
            <a:off x="183465" y="1645272"/>
            <a:ext cx="3990722" cy="2643205"/>
          </a:xfrm>
          <a:prstGeom prst="rect">
            <a:avLst/>
          </a:prstGeom>
          <a:noFill/>
        </p:spPr>
      </p:pic>
      <p:pic>
        <p:nvPicPr>
          <p:cNvPr id="8" name="Рисунок 7" descr="12_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7996" y="257208"/>
            <a:ext cx="549228" cy="363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Природные комплексы Воронежской области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000496" y="620982"/>
            <a:ext cx="5000660" cy="6022728"/>
          </a:xfrm>
        </p:spPr>
        <p:txBody>
          <a:bodyPr/>
          <a:lstStyle/>
          <a:p>
            <a:pPr marL="0">
              <a:buNone/>
            </a:pPr>
            <a:r>
              <a:rPr lang="ru-RU" sz="2000" b="1" i="1" dirty="0" smtClean="0">
                <a:latin typeface="Georgia" pitchFamily="18" charset="0"/>
              </a:rPr>
              <a:t>Степи</a:t>
            </a:r>
            <a:endParaRPr lang="ru-RU" sz="2000" i="1" dirty="0" smtClean="0">
              <a:latin typeface="Georgia" pitchFamily="18" charset="0"/>
            </a:endParaRP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В степях природные комплексы не менее сложны. Видовое разнообразие в степи очень велико.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Воды в степи обычно не хватает. Растения и животные вынуждены к этому приспосабливаться.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Травянистая растительность густо покрывает почву, препятствуя водной и ветровой эрозии. В естественных степях на поверхности </a:t>
            </a:r>
            <a:r>
              <a:rPr lang="ru-RU" sz="2000" i="1" dirty="0" smtClean="0">
                <a:latin typeface="Georgia" pitchFamily="18" charset="0"/>
              </a:rPr>
              <a:t>скаплива</a:t>
            </a:r>
            <a:r>
              <a:rPr lang="ru-RU" sz="2000" i="1" dirty="0" smtClean="0">
                <a:latin typeface="Georgia" pitchFamily="18" charset="0"/>
              </a:rPr>
              <a:t>ет</a:t>
            </a:r>
            <a:r>
              <a:rPr lang="ru-RU" sz="2000" i="1" dirty="0" smtClean="0">
                <a:latin typeface="Georgia" pitchFamily="18" charset="0"/>
              </a:rPr>
              <a:t>ся </a:t>
            </a:r>
            <a:r>
              <a:rPr lang="ru-RU" sz="2000" i="1" dirty="0" smtClean="0">
                <a:latin typeface="Georgia" pitchFamily="18" charset="0"/>
              </a:rPr>
              <a:t>слой сухой, плотно слежавшейся травы – степной войлок. 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Для степей характерны чернозёмные почвы.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Животные степей  быстро бегают, умеют обходиться небольшим количеством воды.</a:t>
            </a: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728" y="4500570"/>
            <a:ext cx="1547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Разнотравье</a:t>
            </a:r>
            <a:endParaRPr lang="ru-RU" dirty="0"/>
          </a:p>
        </p:txBody>
      </p:sp>
      <p:pic>
        <p:nvPicPr>
          <p:cNvPr id="25602" name="Picture 2" descr="Информационный портал Лиски Инфо!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643828" y="1785284"/>
            <a:ext cx="3130356" cy="2344455"/>
          </a:xfrm>
          <a:prstGeom prst="rect">
            <a:avLst/>
          </a:prstGeom>
          <a:noFill/>
        </p:spPr>
      </p:pic>
      <p:pic>
        <p:nvPicPr>
          <p:cNvPr id="8" name="Рисунок 7" descr="12_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7996" y="257208"/>
            <a:ext cx="549228" cy="363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Природные комплексы Воронежской области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143372" y="620982"/>
            <a:ext cx="4857784" cy="6022728"/>
          </a:xfrm>
        </p:spPr>
        <p:txBody>
          <a:bodyPr/>
          <a:lstStyle/>
          <a:p>
            <a:pPr marL="0" indent="0">
              <a:buNone/>
            </a:pPr>
            <a:r>
              <a:rPr lang="ru-RU" sz="2200" b="1" i="1" dirty="0" smtClean="0">
                <a:latin typeface="Georgia" pitchFamily="18" charset="0"/>
              </a:rPr>
              <a:t>Водоёмы</a:t>
            </a:r>
          </a:p>
          <a:p>
            <a:pPr marL="0" indent="0">
              <a:buNone/>
            </a:pPr>
            <a:r>
              <a:rPr lang="ru-RU" sz="2200" i="1" dirty="0" smtClean="0">
                <a:latin typeface="Georgia" pitchFamily="18" charset="0"/>
              </a:rPr>
              <a:t>Природные комплексы водоёмов очень специфичны. Фауна представлена рыбой, моллюсками, некоторыми млекопитающими. У водоёмов гнездится водоплавающая птица. </a:t>
            </a:r>
          </a:p>
          <a:p>
            <a:pPr marL="0" indent="0">
              <a:buNone/>
            </a:pPr>
            <a:r>
              <a:rPr lang="ru-RU" sz="2200" i="1" dirty="0" smtClean="0">
                <a:latin typeface="Georgia" pitchFamily="18" charset="0"/>
              </a:rPr>
              <a:t>Растения здесь существуют в условиях избытка воды. В растительном покрове много водорослей. </a:t>
            </a:r>
          </a:p>
          <a:p>
            <a:pPr marL="0" indent="0">
              <a:buNone/>
            </a:pPr>
            <a:r>
              <a:rPr lang="ru-RU" sz="2200" i="1" dirty="0" smtClean="0">
                <a:latin typeface="Georgia" pitchFamily="18" charset="0"/>
              </a:rPr>
              <a:t>Почвы в водоёмах отсутствуют, а дно покрывается илом.</a:t>
            </a:r>
          </a:p>
          <a:p>
            <a:pPr marL="0" indent="0">
              <a:buNone/>
            </a:pPr>
            <a:r>
              <a:rPr lang="ru-RU" sz="2200" i="1" dirty="0" smtClean="0">
                <a:latin typeface="Georgia" pitchFamily="18" charset="0"/>
              </a:rPr>
              <a:t> У водоёмов особый </a:t>
            </a:r>
            <a:r>
              <a:rPr lang="ru-RU" sz="2200" i="1" dirty="0" smtClean="0">
                <a:latin typeface="Georgia" pitchFamily="18" charset="0"/>
              </a:rPr>
              <a:t>микроклимат, </a:t>
            </a:r>
            <a:r>
              <a:rPr lang="ru-RU" sz="2200" i="1" dirty="0" smtClean="0">
                <a:latin typeface="Georgia" pitchFamily="18" charset="0"/>
              </a:rPr>
              <a:t>отличающийся повышенной влажностью.</a:t>
            </a:r>
          </a:p>
          <a:p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421414" y="4500570"/>
            <a:ext cx="1650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Река </a:t>
            </a:r>
            <a:r>
              <a:rPr lang="ru-RU" dirty="0" err="1" smtClean="0"/>
              <a:t>Усманка</a:t>
            </a:r>
            <a:endParaRPr lang="ru-RU" dirty="0"/>
          </a:p>
        </p:txBody>
      </p:sp>
      <p:pic>
        <p:nvPicPr>
          <p:cNvPr id="24578" name="Picture 2" descr="Острогожск Путеводитель по Воронежу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37357" y="1784083"/>
            <a:ext cx="3543298" cy="2346859"/>
          </a:xfrm>
          <a:prstGeom prst="rect">
            <a:avLst/>
          </a:prstGeom>
          <a:noFill/>
        </p:spPr>
      </p:pic>
      <p:pic>
        <p:nvPicPr>
          <p:cNvPr id="8" name="Рисунок 7" descr="12_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7996" y="257208"/>
            <a:ext cx="549228" cy="363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Природные комплексы Воронежской области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214810" y="620982"/>
            <a:ext cx="4786346" cy="5808414"/>
          </a:xfrm>
        </p:spPr>
        <p:txBody>
          <a:bodyPr/>
          <a:lstStyle/>
          <a:p>
            <a:pPr marL="0" indent="0">
              <a:buNone/>
            </a:pPr>
            <a:r>
              <a:rPr lang="ru-RU" sz="2000" b="1" i="1" dirty="0" smtClean="0">
                <a:latin typeface="Georgia" pitchFamily="18" charset="0"/>
              </a:rPr>
              <a:t>Сельскохозяйственные угодья </a:t>
            </a:r>
            <a:r>
              <a:rPr lang="ru-RU" sz="2000" i="1" dirty="0" smtClean="0">
                <a:latin typeface="Georgia" pitchFamily="18" charset="0"/>
              </a:rPr>
              <a:t>Особые, </a:t>
            </a:r>
            <a:r>
              <a:rPr lang="ru-RU" sz="2000" i="1" dirty="0" smtClean="0">
                <a:latin typeface="Georgia" pitchFamily="18" charset="0"/>
              </a:rPr>
              <a:t>сельскохозяйственные,  </a:t>
            </a:r>
            <a:r>
              <a:rPr lang="ru-RU" sz="2000" i="1" dirty="0" smtClean="0">
                <a:latin typeface="Georgia" pitchFamily="18" charset="0"/>
              </a:rPr>
              <a:t>антропогенные комплексы формируются человеком. 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Растительные сообщества полей и садов неустойчивы и не могут существовать без поддержки человека. 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Крупные животные на полях не обитают, уменьшается количество птиц, зато много грызунов. 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Часть распаханной почвы уничтожается за счёт водной и ветровой </a:t>
            </a:r>
            <a:r>
              <a:rPr lang="ru-RU" sz="2000" i="1" dirty="0" smtClean="0">
                <a:latin typeface="Georgia" pitchFamily="18" charset="0"/>
              </a:rPr>
              <a:t>эрозии  </a:t>
            </a:r>
            <a:r>
              <a:rPr lang="ru-RU" sz="2000" i="1" dirty="0" smtClean="0">
                <a:latin typeface="Georgia" pitchFamily="18" charset="0"/>
              </a:rPr>
              <a:t>и истощается из-за вынося урожаев с поля.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Пастбища напоминают степные или луговые участки.</a:t>
            </a: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893920" y="4500570"/>
            <a:ext cx="737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Поле</a:t>
            </a:r>
            <a:endParaRPr lang="ru-RU" dirty="0"/>
          </a:p>
        </p:txBody>
      </p:sp>
      <p:pic>
        <p:nvPicPr>
          <p:cNvPr id="29698" name="Picture 2" descr="Семилуки - база данных адресов и телефонов компаний и объектов Семилуки - Россия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36563" y="1784082"/>
            <a:ext cx="3543299" cy="2346861"/>
          </a:xfrm>
          <a:prstGeom prst="rect">
            <a:avLst/>
          </a:prstGeom>
          <a:noFill/>
        </p:spPr>
      </p:pic>
      <p:pic>
        <p:nvPicPr>
          <p:cNvPr id="8" name="Рисунок 7" descr="12_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7996" y="257208"/>
            <a:ext cx="549228" cy="363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Природные комплексы Воронежской области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214810" y="620982"/>
            <a:ext cx="4786346" cy="5951290"/>
          </a:xfrm>
        </p:spPr>
        <p:txBody>
          <a:bodyPr/>
          <a:lstStyle/>
          <a:p>
            <a:pPr marL="0" indent="0">
              <a:buNone/>
            </a:pPr>
            <a:r>
              <a:rPr lang="ru-RU" sz="2000" b="1" i="1" dirty="0" smtClean="0">
                <a:latin typeface="Georgia" pitchFamily="18" charset="0"/>
              </a:rPr>
              <a:t>Городские комплексы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В городах и сёлах компоненты природы </a:t>
            </a:r>
            <a:r>
              <a:rPr lang="ru-RU" sz="2000" i="1" dirty="0" smtClean="0">
                <a:latin typeface="Georgia" pitchFamily="18" charset="0"/>
              </a:rPr>
              <a:t>существенно меняются</a:t>
            </a:r>
            <a:r>
              <a:rPr lang="ru-RU" sz="2000" i="1" dirty="0" smtClean="0">
                <a:latin typeface="Georgia" pitchFamily="18" charset="0"/>
              </a:rPr>
              <a:t>. </a:t>
            </a:r>
            <a:r>
              <a:rPr lang="ru-RU" sz="2000" i="1" dirty="0" smtClean="0">
                <a:latin typeface="Georgia" pitchFamily="18" charset="0"/>
              </a:rPr>
              <a:t>За счёт строительных работ изменяется рельеф. 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Климат становится более тёплым, влажным, повышается задымлённость и загрязнённость воздуха. 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Земная поверхность часто покрыта асфальтом, бетоном, меняющими её тепловой баланс. 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Сильно меняется водный режим. Многие реки пропадают, появляется система сброса ливневых вод.</a:t>
            </a:r>
          </a:p>
          <a:p>
            <a:pPr marL="0" indent="0">
              <a:buNone/>
            </a:pPr>
            <a:r>
              <a:rPr lang="ru-RU" sz="2000" i="1" dirty="0" smtClean="0">
                <a:latin typeface="Georgia" pitchFamily="18" charset="0"/>
              </a:rPr>
              <a:t>Здесь возникают специфические условия для обитания животных, каких нет в естественных условиях. </a:t>
            </a:r>
          </a:p>
          <a:p>
            <a:endParaRPr lang="ru-RU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285852" y="4500570"/>
            <a:ext cx="2289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В центре Воронежа</a:t>
            </a:r>
            <a:endParaRPr lang="ru-RU" dirty="0"/>
          </a:p>
        </p:txBody>
      </p:sp>
      <p:pic>
        <p:nvPicPr>
          <p:cNvPr id="29698" name="Picture 2" descr="Семилуки - база данных адресов и телефонов компаний и объектов Семилуки - Россия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36563" y="1784082"/>
            <a:ext cx="3543299" cy="2346860"/>
          </a:xfrm>
          <a:prstGeom prst="rect">
            <a:avLst/>
          </a:prstGeom>
          <a:noFill/>
        </p:spPr>
      </p:pic>
      <p:pic>
        <p:nvPicPr>
          <p:cNvPr id="8" name="Рисунок 7" descr="12_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07996" y="257208"/>
            <a:ext cx="549228" cy="363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595</TotalTime>
  <Words>734</Words>
  <Application>Microsoft Office PowerPoint</Application>
  <PresentationFormat>Экран (4:3)</PresentationFormat>
  <Paragraphs>78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Природные комплексы Воронежской области</vt:lpstr>
      <vt:lpstr>Природные комплексы Воронежской области</vt:lpstr>
      <vt:lpstr>Природные комплексы Воронежской области</vt:lpstr>
      <vt:lpstr>Природные комплексы Воронежской области</vt:lpstr>
      <vt:lpstr>Природные комплексы Воронежской области</vt:lpstr>
      <vt:lpstr>Природные комплексы Воронежской области</vt:lpstr>
      <vt:lpstr>Природные комплексы Воронежской области</vt:lpstr>
      <vt:lpstr>Природные комплексы Воронежской области</vt:lpstr>
      <vt:lpstr>Природные комплексы Воронежской области</vt:lpstr>
      <vt:lpstr>Природные комплексы Воронежской области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Вход</dc:creator>
  <cp:lastModifiedBy>Вход</cp:lastModifiedBy>
  <cp:revision>103</cp:revision>
  <dcterms:created xsi:type="dcterms:W3CDTF">2014-11-28T17:41:41Z</dcterms:created>
  <dcterms:modified xsi:type="dcterms:W3CDTF">2015-10-15T07:39:39Z</dcterms:modified>
</cp:coreProperties>
</file>