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3" r:id="rId5"/>
    <p:sldId id="268" r:id="rId6"/>
    <p:sldId id="269" r:id="rId7"/>
    <p:sldId id="270" r:id="rId8"/>
    <p:sldId id="271" r:id="rId9"/>
    <p:sldId id="260" r:id="rId1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66"/>
    <a:srgbClr val="99FF66"/>
    <a:srgbClr val="99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Objects="1"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35501F-8EDF-47F0-ADDC-C6A368A84F9B}" type="doc">
      <dgm:prSet loTypeId="urn:microsoft.com/office/officeart/2005/8/layout/target3" loCatId="relationship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0D27236E-0F48-442E-BEB2-C7DC34754491}">
      <dgm:prSet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pPr rtl="0"/>
          <a:r>
            <a:rPr lang="ru-RU" b="1" dirty="0" smtClean="0"/>
            <a:t>Урок 1.</a:t>
          </a:r>
          <a:endParaRPr lang="ru-RU" dirty="0"/>
        </a:p>
      </dgm:t>
    </dgm:pt>
    <dgm:pt modelId="{46F0C737-2555-4008-B8D2-0177D66F9458}" type="parTrans" cxnId="{2A73B651-8EFC-4B67-8415-2A48C1FDB5BF}">
      <dgm:prSet/>
      <dgm:spPr/>
      <dgm:t>
        <a:bodyPr/>
        <a:lstStyle/>
        <a:p>
          <a:endParaRPr lang="ru-RU"/>
        </a:p>
      </dgm:t>
    </dgm:pt>
    <dgm:pt modelId="{5A799A96-7730-4007-B4A2-3C25B0924C72}" type="sibTrans" cxnId="{2A73B651-8EFC-4B67-8415-2A48C1FDB5BF}">
      <dgm:prSet/>
      <dgm:spPr/>
      <dgm:t>
        <a:bodyPr/>
        <a:lstStyle/>
        <a:p>
          <a:endParaRPr lang="ru-RU"/>
        </a:p>
      </dgm:t>
    </dgm:pt>
    <dgm:pt modelId="{5C1C34B5-0B4C-44F2-A1F1-30D301306EE5}" type="pres">
      <dgm:prSet presAssocID="{5635501F-8EDF-47F0-ADDC-C6A368A84F9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11A19F-DAA5-4EB7-89B5-89432E8A40EB}" type="pres">
      <dgm:prSet presAssocID="{0D27236E-0F48-442E-BEB2-C7DC34754491}" presName="circle1" presStyleLbl="node1" presStyleIdx="0" presStyleCnt="1"/>
      <dgm:spPr>
        <a:solidFill>
          <a:srgbClr val="FFFF99"/>
        </a:solidFill>
      </dgm:spPr>
      <dgm:t>
        <a:bodyPr/>
        <a:lstStyle/>
        <a:p>
          <a:endParaRPr lang="ru-RU"/>
        </a:p>
      </dgm:t>
    </dgm:pt>
    <dgm:pt modelId="{E08D0A24-6C9F-4F0C-9C03-79D35E22BFF3}" type="pres">
      <dgm:prSet presAssocID="{0D27236E-0F48-442E-BEB2-C7DC34754491}" presName="space" presStyleCnt="0"/>
      <dgm:spPr/>
      <dgm:t>
        <a:bodyPr/>
        <a:lstStyle/>
        <a:p>
          <a:endParaRPr lang="ru-RU"/>
        </a:p>
      </dgm:t>
    </dgm:pt>
    <dgm:pt modelId="{14697259-F0DC-45E0-81CF-60DC04E6C14F}" type="pres">
      <dgm:prSet presAssocID="{0D27236E-0F48-442E-BEB2-C7DC34754491}" presName="rect1" presStyleLbl="alignAcc1" presStyleIdx="0" presStyleCnt="1"/>
      <dgm:spPr/>
      <dgm:t>
        <a:bodyPr/>
        <a:lstStyle/>
        <a:p>
          <a:endParaRPr lang="ru-RU"/>
        </a:p>
      </dgm:t>
    </dgm:pt>
    <dgm:pt modelId="{01769341-0C68-4335-924E-3AA09362BF14}" type="pres">
      <dgm:prSet presAssocID="{0D27236E-0F48-442E-BEB2-C7DC34754491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73B651-8EFC-4B67-8415-2A48C1FDB5BF}" srcId="{5635501F-8EDF-47F0-ADDC-C6A368A84F9B}" destId="{0D27236E-0F48-442E-BEB2-C7DC34754491}" srcOrd="0" destOrd="0" parTransId="{46F0C737-2555-4008-B8D2-0177D66F9458}" sibTransId="{5A799A96-7730-4007-B4A2-3C25B0924C72}"/>
    <dgm:cxn modelId="{6A7EB8A1-1AB9-4359-A4BF-41FFE1412123}" type="presOf" srcId="{0D27236E-0F48-442E-BEB2-C7DC34754491}" destId="{14697259-F0DC-45E0-81CF-60DC04E6C14F}" srcOrd="0" destOrd="0" presId="urn:microsoft.com/office/officeart/2005/8/layout/target3"/>
    <dgm:cxn modelId="{C204F98B-F4A9-4F4A-902A-512E2CD770A3}" type="presOf" srcId="{5635501F-8EDF-47F0-ADDC-C6A368A84F9B}" destId="{5C1C34B5-0B4C-44F2-A1F1-30D301306EE5}" srcOrd="0" destOrd="0" presId="urn:microsoft.com/office/officeart/2005/8/layout/target3"/>
    <dgm:cxn modelId="{4E9FEA0F-EF9A-4FFD-9913-5E86FC33C377}" type="presOf" srcId="{0D27236E-0F48-442E-BEB2-C7DC34754491}" destId="{01769341-0C68-4335-924E-3AA09362BF14}" srcOrd="1" destOrd="0" presId="urn:microsoft.com/office/officeart/2005/8/layout/target3"/>
    <dgm:cxn modelId="{CB1543AA-DE87-4BCC-9D60-530A1C1AA18D}" type="presParOf" srcId="{5C1C34B5-0B4C-44F2-A1F1-30D301306EE5}" destId="{BA11A19F-DAA5-4EB7-89B5-89432E8A40EB}" srcOrd="0" destOrd="0" presId="urn:microsoft.com/office/officeart/2005/8/layout/target3"/>
    <dgm:cxn modelId="{0F84F690-9491-41A4-8F4A-7A0E0A8ACF0D}" type="presParOf" srcId="{5C1C34B5-0B4C-44F2-A1F1-30D301306EE5}" destId="{E08D0A24-6C9F-4F0C-9C03-79D35E22BFF3}" srcOrd="1" destOrd="0" presId="urn:microsoft.com/office/officeart/2005/8/layout/target3"/>
    <dgm:cxn modelId="{FDE22FA8-A2A5-4624-8620-98C778EC84E1}" type="presParOf" srcId="{5C1C34B5-0B4C-44F2-A1F1-30D301306EE5}" destId="{14697259-F0DC-45E0-81CF-60DC04E6C14F}" srcOrd="2" destOrd="0" presId="urn:microsoft.com/office/officeart/2005/8/layout/target3"/>
    <dgm:cxn modelId="{E0753F0D-E8AB-4595-9A7F-A2973255B96D}" type="presParOf" srcId="{5C1C34B5-0B4C-44F2-A1F1-30D301306EE5}" destId="{01769341-0C68-4335-924E-3AA09362BF14}" srcOrd="3" destOrd="0" presId="urn:microsoft.com/office/officeart/2005/8/layout/target3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CFA82-3A4F-4863-BF7C-258538DE4D84}" type="datetimeFigureOut">
              <a:rPr lang="ru-RU"/>
              <a:pPr>
                <a:defRPr/>
              </a:pPr>
              <a:t>15.10.2015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492AC-48D7-4F7E-9053-FD5B5D33AC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DA8D6-A20F-4DC8-A9D8-9ECF5602C370}" type="datetimeFigureOut">
              <a:rPr lang="ru-RU"/>
              <a:pPr>
                <a:defRPr/>
              </a:pPr>
              <a:t>15.10.2015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3BA0D-CA0E-4EA2-84DE-6A96A100B9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C64BA-AFAB-4C46-AEF4-11D1965E5593}" type="datetimeFigureOut">
              <a:rPr lang="ru-RU"/>
              <a:pPr>
                <a:defRPr/>
              </a:pPr>
              <a:t>15.10.2015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AEF13-C1D2-4DAB-86B1-EF3F5BF677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99EF7-6149-4787-B88A-B9BE7B87D5A7}" type="datetimeFigureOut">
              <a:rPr lang="ru-RU"/>
              <a:pPr>
                <a:defRPr/>
              </a:pPr>
              <a:t>15.10.2015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CBFC1-E480-4C35-ADC5-BC4EC9F28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92F6B-4546-4FCB-AD74-002BBBACE6F5}" type="datetimeFigureOut">
              <a:rPr lang="ru-RU"/>
              <a:pPr>
                <a:defRPr/>
              </a:pPr>
              <a:t>15.10.2015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2FD60-078E-4AB7-8C82-ADF9B32E09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81F88-AAA5-43D1-9744-A7AF4A975912}" type="datetimeFigureOut">
              <a:rPr lang="ru-RU"/>
              <a:pPr>
                <a:defRPr/>
              </a:pPr>
              <a:t>15.10.2015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D0E52-C669-4827-9797-55CE12C05D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C0E66-BF6B-4190-BC59-812483656C40}" type="datetimeFigureOut">
              <a:rPr lang="ru-RU"/>
              <a:pPr>
                <a:defRPr/>
              </a:pPr>
              <a:t>15.10.2015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E620E-01FA-4DB8-9B80-7EF026D967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DD976-258B-48ED-8C64-A40FAB855418}" type="datetimeFigureOut">
              <a:rPr lang="ru-RU"/>
              <a:pPr>
                <a:defRPr/>
              </a:pPr>
              <a:t>15.10.2015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04C09-D034-4032-B4CE-EC1E2B4E14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ADDAB-52FE-4426-AFE3-2AE398E51132}" type="datetimeFigureOut">
              <a:rPr lang="ru-RU"/>
              <a:pPr>
                <a:defRPr/>
              </a:pPr>
              <a:t>15.10.2015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B76A8-D2B9-49EB-9175-DA4A40AF5B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E1525-107A-4AA2-A4CA-548678E51098}" type="datetimeFigureOut">
              <a:rPr lang="ru-RU"/>
              <a:pPr>
                <a:defRPr/>
              </a:pPr>
              <a:t>15.10.2015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03704-046F-40D6-9654-46A2792162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05D8B-AF0A-4BD6-BB8B-5862BCE987EE}" type="datetimeFigureOut">
              <a:rPr lang="ru-RU"/>
              <a:pPr>
                <a:defRPr/>
              </a:pPr>
              <a:t>15.10.2015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35D41-D01A-44AD-A048-B2DDCB58B7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>
            <a:alpha val="2745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405756-35AE-4A05-9183-97C43BAC47A9}" type="datetimeFigureOut">
              <a:rPr lang="ru-RU"/>
              <a:pPr>
                <a:defRPr/>
              </a:pPr>
              <a:t>15.10.2015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CDF49C-EA89-408A-AD85-9EF5CF98F4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6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928794" y="2096441"/>
            <a:ext cx="3643337" cy="346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aphicFrame>
        <p:nvGraphicFramePr>
          <p:cNvPr id="7" name="Схема 6"/>
          <p:cNvGraphicFramePr/>
          <p:nvPr/>
        </p:nvGraphicFramePr>
        <p:xfrm>
          <a:off x="6172230" y="3500438"/>
          <a:ext cx="2757488" cy="71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5444" y="142875"/>
            <a:ext cx="1283899" cy="18573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6396335"/>
            <a:ext cx="2847382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plastic">
            <a:bevelT w="165100" prst="coolSlant"/>
          </a:sp3d>
        </p:spPr>
        <p:txBody>
          <a:bodyPr wrap="none">
            <a:spAutoFit/>
            <a:sp3d>
              <a:bevelT w="12700" h="82550"/>
              <a:bevelB w="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www.</a:t>
            </a: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край36.рф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428604"/>
            <a:ext cx="7772400" cy="2071702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smtClean="0">
                <a:latin typeface="Georgia" pitchFamily="18" charset="0"/>
              </a:rPr>
              <a:t>Географическое краеведение Воронежской области</a:t>
            </a:r>
            <a:endParaRPr lang="ru-RU" sz="3200" b="1" dirty="0" smtClean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Географическое краеведение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142984"/>
            <a:ext cx="4352956" cy="5500726"/>
          </a:xfrm>
        </p:spPr>
        <p:txBody>
          <a:bodyPr/>
          <a:lstStyle/>
          <a:p>
            <a:pPr>
              <a:buNone/>
            </a:pPr>
            <a:endParaRPr lang="ru-RU" sz="2400" b="1" i="1" dirty="0" smtClean="0">
              <a:latin typeface="Georgia" pitchFamily="18" charset="0"/>
            </a:endParaRP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Краеведение – это наука, изучающая родной край, место, где человек родился, живёт, которое считает своей родиной.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Внутри краеведения можно выделить целый ряд разделов: географическое, экономическое, экологическое, историческое, топонимическое, этнографическое, искусствоведческое, литературное. </a:t>
            </a:r>
          </a:p>
          <a:p>
            <a:pPr marL="0">
              <a:buNone/>
            </a:pPr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5388" y="2000240"/>
            <a:ext cx="3846662" cy="2500330"/>
          </a:xfrm>
        </p:spPr>
      </p:pic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4282" y="124302"/>
            <a:ext cx="620540" cy="590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642910" y="4993858"/>
            <a:ext cx="2712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Воронеж, начало </a:t>
            </a:r>
            <a:r>
              <a:rPr lang="en-US" dirty="0" smtClean="0"/>
              <a:t>XX</a:t>
            </a:r>
            <a:r>
              <a:rPr lang="ru-RU" dirty="0" smtClean="0"/>
              <a:t> 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Географическое краеведение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696418"/>
            <a:ext cx="4352956" cy="4947291"/>
          </a:xfrm>
        </p:spPr>
        <p:txBody>
          <a:bodyPr/>
          <a:lstStyle/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Краеведению помогают такие интересные науки, как топонимика – наука о географических названиях, геральдика – наука о гербах, генеалогия – наука о родословных, и многие другие. </a:t>
            </a:r>
          </a:p>
          <a:p>
            <a:pPr marL="0">
              <a:buNone/>
            </a:pPr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9785" y="1696419"/>
            <a:ext cx="3563834" cy="2371424"/>
          </a:xfrm>
        </p:spPr>
      </p:pic>
      <p:sp>
        <p:nvSpPr>
          <p:cNvPr id="6" name="TextBox 5"/>
          <p:cNvSpPr txBox="1"/>
          <p:nvPr/>
        </p:nvSpPr>
        <p:spPr>
          <a:xfrm>
            <a:off x="674881" y="4643446"/>
            <a:ext cx="3111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Флаг Воронежской области</a:t>
            </a:r>
            <a:endParaRPr lang="ru-RU" dirty="0"/>
          </a:p>
        </p:txBody>
      </p:sp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4282" y="124302"/>
            <a:ext cx="620540" cy="590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Географическое краеведение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714356"/>
            <a:ext cx="4352956" cy="5929354"/>
          </a:xfrm>
        </p:spPr>
        <p:txBody>
          <a:bodyPr/>
          <a:lstStyle/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Воронежская область располагается на материке Евразия в Европейской части Российской Федерации. Область граничит с семью российскими областями и Украиной. Воронежская область занимает юго-восточную часть Центрально-Чернозёмного экономического района; входит в состав Центрального Федерального округа. Общая площадь области – 52,4 тыс. кв. км. В Воронежской области проживает 2331,147 тыс. человек.</a:t>
            </a: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pic>
        <p:nvPicPr>
          <p:cNvPr id="8194" name="Picture 2" descr="Воронежская область Аннинский район Анна Церковь Рождества Христова Фотография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214282" y="1151738"/>
            <a:ext cx="4214842" cy="3462297"/>
          </a:xfrm>
          <a:prstGeom prst="rect">
            <a:avLst/>
          </a:prstGeom>
          <a:noFill/>
        </p:spPr>
      </p:pic>
      <p:pic>
        <p:nvPicPr>
          <p:cNvPr id="8" name="Рисунок 7" descr="12_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4282" y="124302"/>
            <a:ext cx="620540" cy="590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Географическое краеведение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214810" y="571480"/>
            <a:ext cx="4786346" cy="6072230"/>
          </a:xfrm>
        </p:spPr>
        <p:txBody>
          <a:bodyPr/>
          <a:lstStyle/>
          <a:p>
            <a:pPr marL="0" indent="0">
              <a:buNone/>
            </a:pPr>
            <a:r>
              <a:rPr lang="ru-RU" sz="2200" i="1" dirty="0" smtClean="0">
                <a:latin typeface="Georgia" pitchFamily="18" charset="0"/>
              </a:rPr>
              <a:t>Территория области в разное время входила в состав различных русских княжеств, была частью «Дикого поля», центром Азовской и Воронежской губерний, Центрально-Чернозёмной области. </a:t>
            </a:r>
          </a:p>
          <a:p>
            <a:pPr marL="0" indent="0">
              <a:buNone/>
            </a:pPr>
            <a:r>
              <a:rPr lang="ru-RU" sz="2200" i="1" dirty="0" smtClean="0">
                <a:latin typeface="Georgia" pitchFamily="18" charset="0"/>
              </a:rPr>
              <a:t>Официально Воронежская область появилась в 1934 году. </a:t>
            </a:r>
          </a:p>
          <a:p>
            <a:pPr marL="0" indent="0">
              <a:buNone/>
            </a:pPr>
            <a:r>
              <a:rPr lang="ru-RU" sz="2200" i="1" dirty="0" smtClean="0">
                <a:latin typeface="Georgia" pitchFamily="18" charset="0"/>
              </a:rPr>
              <a:t>Особенности природы и истории области изучали многие видные учёные – географы, биологи, историки. Среди них Е. А. Болховитинов, Н. А. </a:t>
            </a:r>
            <a:r>
              <a:rPr lang="ru-RU" sz="2200" i="1" dirty="0" err="1" smtClean="0">
                <a:latin typeface="Georgia" pitchFamily="18" charset="0"/>
              </a:rPr>
              <a:t>Северцов</a:t>
            </a:r>
            <a:r>
              <a:rPr lang="ru-RU" sz="2200" i="1" dirty="0" smtClean="0">
                <a:latin typeface="Georgia" pitchFamily="18" charset="0"/>
              </a:rPr>
              <a:t>, В. В. Докучаев, Г. Ф. Морозов, А. А. </a:t>
            </a:r>
            <a:r>
              <a:rPr lang="ru-RU" sz="2200" i="1" dirty="0" err="1" smtClean="0">
                <a:latin typeface="Georgia" pitchFamily="18" charset="0"/>
              </a:rPr>
              <a:t>Дубянский</a:t>
            </a:r>
            <a:r>
              <a:rPr lang="ru-RU" sz="2200" i="1" dirty="0" smtClean="0">
                <a:latin typeface="Georgia" pitchFamily="18" charset="0"/>
              </a:rPr>
              <a:t> и многие другие.</a:t>
            </a: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109415" y="4702742"/>
            <a:ext cx="220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Е.А. Болховитинов</a:t>
            </a:r>
            <a:endParaRPr lang="ru-RU" dirty="0"/>
          </a:p>
        </p:txBody>
      </p:sp>
      <p:pic>
        <p:nvPicPr>
          <p:cNvPr id="8194" name="Picture 2" descr="Воронежская область Аннинский район Анна Церковь Рождества Христова Фотография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834822" y="1367674"/>
            <a:ext cx="2737046" cy="3192577"/>
          </a:xfrm>
          <a:prstGeom prst="rect">
            <a:avLst/>
          </a:prstGeom>
          <a:noFill/>
        </p:spPr>
      </p:pic>
      <p:pic>
        <p:nvPicPr>
          <p:cNvPr id="8" name="Рисунок 7" descr="12_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4282" y="124302"/>
            <a:ext cx="620540" cy="590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Географическое краеведение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429124" y="571480"/>
            <a:ext cx="4572032" cy="6072230"/>
          </a:xfrm>
        </p:spPr>
        <p:txBody>
          <a:bodyPr/>
          <a:lstStyle/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Территория, на которой мы живём в прошлом неоднократно менялась. Она была и горной вулканической страной, и дном моря, и покрывалась ледником. В прошлом она находилась и в районе южного полярного круга, и в районе экватора. 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Воронежская область располагается на древней платформе с гранитно-гнейсовым фундаментом. Сверху он покрыт осадочными породами – песком, глиной, суглинком, мелом, известняком и другими породами. 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В области более 260 месторождений полезных ископаемых. </a:t>
            </a: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056330" y="4500570"/>
            <a:ext cx="2158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Карьер по добыче</a:t>
            </a:r>
          </a:p>
          <a:p>
            <a:pPr algn="ctr"/>
            <a:r>
              <a:rPr lang="ru-RU" dirty="0" smtClean="0"/>
              <a:t> огнеупорных глин</a:t>
            </a:r>
            <a:endParaRPr lang="ru-RU" dirty="0"/>
          </a:p>
        </p:txBody>
      </p:sp>
      <p:pic>
        <p:nvPicPr>
          <p:cNvPr id="25602" name="Picture 2" descr="Информационный портал Лиски Инфо!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39171" y="1632008"/>
            <a:ext cx="3539670" cy="2651008"/>
          </a:xfrm>
          <a:prstGeom prst="rect">
            <a:avLst/>
          </a:prstGeom>
          <a:noFill/>
        </p:spPr>
      </p:pic>
      <p:pic>
        <p:nvPicPr>
          <p:cNvPr id="8" name="Рисунок 7" descr="12_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4282" y="124302"/>
            <a:ext cx="620540" cy="590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Географическое краеведение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429124" y="750664"/>
            <a:ext cx="4572032" cy="5893046"/>
          </a:xfrm>
        </p:spPr>
        <p:txBody>
          <a:bodyPr/>
          <a:lstStyle/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Воронежская область расположена на Среднерусской и </a:t>
            </a:r>
            <a:r>
              <a:rPr lang="ru-RU" sz="2000" i="1" dirty="0" err="1" smtClean="0">
                <a:latin typeface="Georgia" pitchFamily="18" charset="0"/>
              </a:rPr>
              <a:t>Калачской</a:t>
            </a:r>
            <a:r>
              <a:rPr lang="ru-RU" sz="2000" i="1" dirty="0" smtClean="0">
                <a:latin typeface="Georgia" pitchFamily="18" charset="0"/>
              </a:rPr>
              <a:t> возвышенностях (западная и южная части) и Окско-Донской низменности (северо-восток). Среди форм рельефа преобладают созданные поверхностными и подземными водами.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Климат в области умеренно-континентальный. Он зависит от поступления умеренных воздушных масс с Атлантического океана, из Средней Азии и Сибири, арктического воздуха с севера. Средние июльские температуры – от +19,4  до +21,7 град. С. За год выпадает 450-550 мм осадков. </a:t>
            </a: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14348" y="4500570"/>
            <a:ext cx="2980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Овраги на Среднерусской</a:t>
            </a:r>
          </a:p>
          <a:p>
            <a:pPr algn="ctr"/>
            <a:r>
              <a:rPr lang="ru-RU" dirty="0" smtClean="0"/>
              <a:t>возвышенности</a:t>
            </a:r>
            <a:endParaRPr lang="ru-RU" dirty="0"/>
          </a:p>
        </p:txBody>
      </p:sp>
      <p:pic>
        <p:nvPicPr>
          <p:cNvPr id="24578" name="Picture 2" descr="Острогожск Путеводитель по Воронежу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37356" y="1630649"/>
            <a:ext cx="3543300" cy="2653726"/>
          </a:xfrm>
          <a:prstGeom prst="rect">
            <a:avLst/>
          </a:prstGeom>
          <a:noFill/>
        </p:spPr>
      </p:pic>
      <p:pic>
        <p:nvPicPr>
          <p:cNvPr id="8" name="Рисунок 7" descr="12_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4282" y="124302"/>
            <a:ext cx="620540" cy="590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Географическое краеведение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750664"/>
            <a:ext cx="4352956" cy="5893046"/>
          </a:xfrm>
        </p:spPr>
        <p:txBody>
          <a:bodyPr/>
          <a:lstStyle/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Вся территория области находится в бассейне реки Дон и её притоков: </a:t>
            </a:r>
            <a:r>
              <a:rPr lang="ru-RU" sz="2000" i="1" dirty="0" err="1" smtClean="0">
                <a:latin typeface="Georgia" pitchFamily="18" charset="0"/>
              </a:rPr>
              <a:t>Хопра</a:t>
            </a:r>
            <a:r>
              <a:rPr lang="ru-RU" sz="2000" i="1" dirty="0" smtClean="0">
                <a:latin typeface="Georgia" pitchFamily="18" charset="0"/>
              </a:rPr>
              <a:t>, Тихой Сосны, Битюга, Воронежа, Чёрной Калитвы. Реки питаются талыми снеговыми, подземными и дождевыми водами. В их режиме выделяют весеннее половодье, паводки в другие сезоны года, летнюю и зимнюю межень.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В области много озёр и болот. Более ста лет ведётся строительство искусственных водоёмов: прудов и водохранилищ. </a:t>
            </a: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785918" y="5417122"/>
            <a:ext cx="600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Дон</a:t>
            </a:r>
            <a:endParaRPr lang="ru-RU" dirty="0"/>
          </a:p>
        </p:txBody>
      </p:sp>
      <p:pic>
        <p:nvPicPr>
          <p:cNvPr id="29698" name="Picture 2" descr="Семилуки - база данных адресов и телефонов компаний и объектов Семилуки - Россия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612925" y="949513"/>
            <a:ext cx="3244695" cy="4324734"/>
          </a:xfrm>
          <a:prstGeom prst="rect">
            <a:avLst/>
          </a:prstGeom>
          <a:noFill/>
        </p:spPr>
      </p:pic>
      <p:pic>
        <p:nvPicPr>
          <p:cNvPr id="8" name="Рисунок 7" descr="12_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4282" y="124302"/>
            <a:ext cx="620540" cy="590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571472" y="1357298"/>
            <a:ext cx="8429684" cy="4857784"/>
          </a:xfrm>
        </p:spPr>
        <p:txBody>
          <a:bodyPr/>
          <a:lstStyle/>
          <a:p>
            <a:pPr>
              <a:buNone/>
            </a:pPr>
            <a:r>
              <a:rPr lang="ru-RU" sz="2200" b="1" i="1" dirty="0" smtClean="0">
                <a:latin typeface="Georgia" pitchFamily="18" charset="0"/>
              </a:rPr>
              <a:t>Вопросы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Что изучает краеведение? Расскажите об этой науке.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Расскажите о географическом положении области.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Какие главные особенности геологической истории и строения области можно выделить?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Какие формы рельефа есть в Воронежской области?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Расскажите о климате области.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Расскажите о внутренних водах области.</a:t>
            </a:r>
          </a:p>
          <a:p>
            <a:endParaRPr lang="ru-RU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3099990" y="6396335"/>
            <a:ext cx="3115084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plastic">
            <a:bevelT w="165100" prst="coolSlant"/>
          </a:sp3d>
        </p:spPr>
        <p:txBody>
          <a:bodyPr wrap="none">
            <a:spAutoFit/>
            <a:sp3d>
              <a:bevelT w="12700" h="82550"/>
              <a:bevelB w="0"/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©</a:t>
            </a:r>
            <a:r>
              <a:rPr lang="en-U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www.</a:t>
            </a: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край36.рф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Географическое краеведение Воронежской области</a:t>
            </a:r>
          </a:p>
        </p:txBody>
      </p:sp>
      <p:pic>
        <p:nvPicPr>
          <p:cNvPr id="6" name="Рисунок 5" descr="12_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4282" y="124302"/>
            <a:ext cx="620540" cy="590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506</TotalTime>
  <Words>560</Words>
  <Application>Microsoft Office PowerPoint</Application>
  <PresentationFormat>Экран (4:3)</PresentationFormat>
  <Paragraphs>45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Географическое краеведение Воронежской области</vt:lpstr>
      <vt:lpstr>Географическое краеведение Воронежской области</vt:lpstr>
      <vt:lpstr>Географическое краеведение Воронежской области</vt:lpstr>
      <vt:lpstr>Географическое краеведение Воронежской области</vt:lpstr>
      <vt:lpstr>Географическое краеведение Воронежской области</vt:lpstr>
      <vt:lpstr>Географическое краеведение Воронежской области</vt:lpstr>
      <vt:lpstr>Географическое краеведение Воронежской области</vt:lpstr>
      <vt:lpstr>Географическое краеведение Воронежской области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Вход</dc:creator>
  <cp:lastModifiedBy>Вход</cp:lastModifiedBy>
  <cp:revision>78</cp:revision>
  <dcterms:created xsi:type="dcterms:W3CDTF">2014-11-28T17:41:41Z</dcterms:created>
  <dcterms:modified xsi:type="dcterms:W3CDTF">2015-10-15T10:32:19Z</dcterms:modified>
</cp:coreProperties>
</file>